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52"/>
  </p:notesMasterIdLst>
  <p:sldIdLst>
    <p:sldId id="256" r:id="rId2"/>
    <p:sldId id="294" r:id="rId3"/>
    <p:sldId id="288" r:id="rId4"/>
    <p:sldId id="262" r:id="rId5"/>
    <p:sldId id="295" r:id="rId6"/>
    <p:sldId id="289" r:id="rId7"/>
    <p:sldId id="290" r:id="rId8"/>
    <p:sldId id="264" r:id="rId9"/>
    <p:sldId id="263" r:id="rId10"/>
    <p:sldId id="274" r:id="rId11"/>
    <p:sldId id="275" r:id="rId12"/>
    <p:sldId id="276" r:id="rId13"/>
    <p:sldId id="291" r:id="rId14"/>
    <p:sldId id="292" r:id="rId15"/>
    <p:sldId id="293" r:id="rId16"/>
    <p:sldId id="286" r:id="rId17"/>
    <p:sldId id="287" r:id="rId18"/>
    <p:sldId id="297" r:id="rId19"/>
    <p:sldId id="301" r:id="rId20"/>
    <p:sldId id="298" r:id="rId21"/>
    <p:sldId id="299" r:id="rId22"/>
    <p:sldId id="271" r:id="rId23"/>
    <p:sldId id="308" r:id="rId24"/>
    <p:sldId id="268" r:id="rId25"/>
    <p:sldId id="259" r:id="rId26"/>
    <p:sldId id="267" r:id="rId27"/>
    <p:sldId id="261" r:id="rId28"/>
    <p:sldId id="258" r:id="rId29"/>
    <p:sldId id="260" r:id="rId30"/>
    <p:sldId id="309" r:id="rId31"/>
    <p:sldId id="310" r:id="rId32"/>
    <p:sldId id="311" r:id="rId33"/>
    <p:sldId id="312" r:id="rId34"/>
    <p:sldId id="313" r:id="rId35"/>
    <p:sldId id="272" r:id="rId36"/>
    <p:sldId id="273" r:id="rId37"/>
    <p:sldId id="296" r:id="rId38"/>
    <p:sldId id="320" r:id="rId39"/>
    <p:sldId id="302" r:id="rId40"/>
    <p:sldId id="305" r:id="rId41"/>
    <p:sldId id="307" r:id="rId42"/>
    <p:sldId id="306" r:id="rId43"/>
    <p:sldId id="315" r:id="rId44"/>
    <p:sldId id="303" r:id="rId45"/>
    <p:sldId id="316" r:id="rId46"/>
    <p:sldId id="266" r:id="rId47"/>
    <p:sldId id="314" r:id="rId48"/>
    <p:sldId id="319" r:id="rId49"/>
    <p:sldId id="317" r:id="rId50"/>
    <p:sldId id="318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680" y="-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F8A5B9-49F5-475C-B09C-4FE3FFAC7F0C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8623B0-FD72-4D2E-9DAA-C240445D74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707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623B0-FD72-4D2E-9DAA-C240445D74AA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90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2F8B9-1041-4291-91D0-78CDB2C9A1C0}" type="datetime1">
              <a:rPr lang="ru-RU" smtClean="0"/>
              <a:t>30.04.2019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8D494-22F4-4B06-A81C-37DE35EA07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3BD76-5AEE-4D40-BDDE-AE805F1AAF0D}" type="datetime1">
              <a:rPr lang="ru-RU" smtClean="0"/>
              <a:t>30.04.2019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8D494-22F4-4B06-A81C-37DE35EA07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2BD60-6014-4E63-BD0A-EDCFC7BC358A}" type="datetime1">
              <a:rPr lang="ru-RU" smtClean="0"/>
              <a:t>30.04.2019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8D494-22F4-4B06-A81C-37DE35EA07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14B4-0BC2-43AD-B0C7-D11475D83ED9}" type="datetime1">
              <a:rPr lang="ru-RU" smtClean="0"/>
              <a:t>30.04.2019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8D494-22F4-4B06-A81C-37DE35EA07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07EF1-3536-4D0A-B4DB-AF61CD368957}" type="datetime1">
              <a:rPr lang="ru-RU" smtClean="0"/>
              <a:t>30.04.2019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8D494-22F4-4B06-A81C-37DE35EA07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51115-F74F-4AE2-A23E-545B7064A27C}" type="datetime1">
              <a:rPr lang="ru-RU" smtClean="0"/>
              <a:t>30.04.2019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8D494-22F4-4B06-A81C-37DE35EA07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5AA4F-D6F0-4BDD-B3EA-56F8A5233C87}" type="datetime1">
              <a:rPr lang="ru-RU" smtClean="0"/>
              <a:t>30.04.2019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8D494-22F4-4B06-A81C-37DE35EA07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2E68E-118C-4064-BD1F-96E5BBBEC7D6}" type="datetime1">
              <a:rPr lang="ru-RU" smtClean="0"/>
              <a:t>30.04.2019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8D494-22F4-4B06-A81C-37DE35EA07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F8AB-21D9-48A5-932D-83448D30125C}" type="datetime1">
              <a:rPr lang="ru-RU" smtClean="0"/>
              <a:t>30.04.2019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8D494-22F4-4B06-A81C-37DE35EA07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A9056-FF78-4D53-A2C8-C6FB9ED65FD6}" type="datetime1">
              <a:rPr lang="ru-RU" smtClean="0"/>
              <a:t>30.04.2019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8D494-22F4-4B06-A81C-37DE35EA071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0A752-7E46-463B-BBF1-4FED8836EBF6}" type="datetime1">
              <a:rPr lang="ru-RU" smtClean="0"/>
              <a:t>30.04.2019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58D494-22F4-4B06-A81C-37DE35EA071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DA58D494-22F4-4B06-A81C-37DE35EA0716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3C723F3-0AB1-4492-AD35-86848CB9E340}" type="datetime1">
              <a:rPr lang="ru-RU" smtClean="0"/>
              <a:t>30.04.2019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dspace.uccu.org.ua/handle/123456789/1004" TargetMode="External"/><Relationship Id="rId3" Type="http://schemas.openxmlformats.org/officeDocument/2006/relationships/hyperlink" Target="http://dspace.puet.edu.ua/handle/123456789/3676" TargetMode="External"/><Relationship Id="rId7" Type="http://schemas.openxmlformats.org/officeDocument/2006/relationships/hyperlink" Target="http://dspace.uccu.org.ua/handle/123456789/1005" TargetMode="External"/><Relationship Id="rId2" Type="http://schemas.openxmlformats.org/officeDocument/2006/relationships/hyperlink" Target="http://dspace.puet.edu.ua/handle/123456789/579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space.puet.edu.ua/handle/123456789/1552" TargetMode="External"/><Relationship Id="rId5" Type="http://schemas.openxmlformats.org/officeDocument/2006/relationships/hyperlink" Target="http://dspace.puet.edu.ua/handle/123456789/1942" TargetMode="External"/><Relationship Id="rId4" Type="http://schemas.openxmlformats.org/officeDocument/2006/relationships/hyperlink" Target="http://dspace.puet.edu.ua/handle/123456789/2616" TargetMode="External"/><Relationship Id="rId9" Type="http://schemas.openxmlformats.org/officeDocument/2006/relationships/hyperlink" Target="http://dspace.uccu.org.ua/handle/123456789/1113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dspace.uccu.org.ua/handle/123456789/1051" TargetMode="External"/><Relationship Id="rId2" Type="http://schemas.openxmlformats.org/officeDocument/2006/relationships/hyperlink" Target="http://dspace.puet.edu.ua/handle/123456789/190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hyperlink" Target="http://dspace.uccu.org.ua/handle/123456789/1013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dspace.puet.edu.ua/handle/123456789/6563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hyperlink" Target="http://dspace.puet.edu.ua/handle/123456789/6987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n1506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14840"/>
            <a:ext cx="3888432" cy="290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9552" y="620688"/>
            <a:ext cx="8640960" cy="2726159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ru-RU" sz="4400" dirty="0" smtClean="0">
                <a:solidFill>
                  <a:schemeClr val="tx2">
                    <a:lumMod val="75000"/>
                  </a:schemeClr>
                </a:solidFill>
              </a:rPr>
              <a:t>Кафедра</a:t>
            </a:r>
            <a:br>
              <a:rPr lang="ru-RU" sz="4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4400" dirty="0" smtClean="0">
                <a:solidFill>
                  <a:schemeClr val="tx2">
                    <a:lumMod val="75000"/>
                  </a:schemeClr>
                </a:solidFill>
              </a:rPr>
              <a:t>математичного моделювання та соціальної інформатики: </a:t>
            </a:r>
            <a:br>
              <a:rPr lang="uk-UA" sz="4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4400" dirty="0">
                <a:solidFill>
                  <a:schemeClr val="tx2">
                    <a:lumMod val="75000"/>
                  </a:schemeClr>
                </a:solidFill>
              </a:rPr>
              <a:t>1</a:t>
            </a:r>
            <a:r>
              <a:rPr lang="uk-UA" sz="4400" dirty="0" smtClean="0">
                <a:solidFill>
                  <a:schemeClr val="tx2">
                    <a:lumMod val="75000"/>
                  </a:schemeClr>
                </a:solidFill>
              </a:rPr>
              <a:t>5 років</a:t>
            </a:r>
            <a:endParaRPr lang="ru-RU" sz="4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4" name="Picture 2" descr="G:\02 ПУЕТ\ЛОГОТИПЫ ПУЕТ\ЛОГОТИП 08.04.2016 УК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732" y="116632"/>
            <a:ext cx="1390500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rad2013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35290"/>
            <a:ext cx="4416147" cy="29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16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79512" y="548680"/>
            <a:ext cx="8208912" cy="619268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25000" lnSpcReduction="20000"/>
          </a:bodyPr>
          <a:lstStyle/>
          <a:p>
            <a:pPr marL="114300" indent="0" algn="just">
              <a:lnSpc>
                <a:spcPct val="90000"/>
              </a:lnSpc>
              <a:buNone/>
            </a:pPr>
            <a:r>
              <a:rPr lang="ru-RU" sz="6800" dirty="0" smtClean="0"/>
              <a:t>1</a:t>
            </a:r>
            <a:r>
              <a:rPr lang="ru-RU" sz="6800" dirty="0"/>
              <a:t>. </a:t>
            </a:r>
            <a:r>
              <a:rPr lang="uk-UA" sz="6800" dirty="0"/>
              <a:t>Інформатика та системні науки (ІСН-2017) // Інформатика та системні науки (ІСН-2017): матеріали VIII Всеукраїнської науково-практичної конференції за міжнародною участю, (м. Полтава, 16-18 березня 2017 р.) / за ред. Ємця О.О. – Полтава: ПУЕТ, 2017. – 333 с.</a:t>
            </a:r>
            <a:r>
              <a:rPr lang="ru-RU" sz="6800" dirty="0"/>
              <a:t> – </a:t>
            </a:r>
            <a:r>
              <a:rPr lang="uk-UA" sz="6800" u="sng" dirty="0">
                <a:hlinkClick r:id="rId2"/>
              </a:rPr>
              <a:t>http://dspace.puet.edu.ua/handle/123456789/5798</a:t>
            </a:r>
            <a:endParaRPr lang="ru-RU" sz="6800" dirty="0"/>
          </a:p>
          <a:p>
            <a:pPr marL="114300" indent="0" algn="just">
              <a:lnSpc>
                <a:spcPct val="90000"/>
              </a:lnSpc>
              <a:buNone/>
            </a:pPr>
            <a:r>
              <a:rPr lang="uk-UA" sz="6800" dirty="0"/>
              <a:t>2. Інформатика та системні науки (ІСН-2016): матеріали VІI Всеукраїнської науково-практичної конференції за міжнародною участю (м. Полтава, 10-12 березня 2016 р.) / за ред. О. О. Ємця. - Полтава: ПУЕТ, 2016. – 362 с. – </a:t>
            </a:r>
            <a:r>
              <a:rPr lang="uk-UA" sz="6800" u="sng" dirty="0">
                <a:hlinkClick r:id="rId3"/>
              </a:rPr>
              <a:t>http://dspace.puet.edu.ua/handle/123456789/3676</a:t>
            </a:r>
            <a:endParaRPr lang="ru-RU" sz="6800" dirty="0"/>
          </a:p>
          <a:p>
            <a:pPr marL="114300" indent="0" algn="just">
              <a:lnSpc>
                <a:spcPct val="90000"/>
              </a:lnSpc>
              <a:buNone/>
            </a:pPr>
            <a:r>
              <a:rPr lang="ru-RU" sz="6800" dirty="0"/>
              <a:t>3. </a:t>
            </a:r>
            <a:r>
              <a:rPr lang="uk-UA" sz="6800" dirty="0"/>
              <a:t>Інформатика та системні науки (ІСН-2015): матеріали VI Всеукраїнської науково-практичної конференції за міжнародною участю (м. Полтава, 19-21 березня 2015 р.) / За ред. д. ф.-м. н., проф. О. О. Ємця. – Полтава: ПУЕТ, 2015. – 402 с.</a:t>
            </a:r>
            <a:r>
              <a:rPr lang="ru-RU" sz="6800" dirty="0"/>
              <a:t> – </a:t>
            </a:r>
            <a:r>
              <a:rPr lang="uk-UA" sz="6800" u="sng" dirty="0">
                <a:hlinkClick r:id="rId4"/>
              </a:rPr>
              <a:t>http://dspace.puet.edu.ua/handle/123456789/2616</a:t>
            </a:r>
            <a:endParaRPr lang="ru-RU" sz="6800" dirty="0"/>
          </a:p>
          <a:p>
            <a:pPr marL="114300" indent="0" algn="just">
              <a:lnSpc>
                <a:spcPct val="90000"/>
              </a:lnSpc>
              <a:buNone/>
            </a:pPr>
            <a:r>
              <a:rPr lang="ru-RU" sz="6800" dirty="0"/>
              <a:t>4. </a:t>
            </a:r>
            <a:r>
              <a:rPr lang="uk-UA" sz="6800" dirty="0"/>
              <a:t>Інформатика та системні науки (ІСН-2014): матеріали V Всеукраїнської науково-практичної конференції за міжнародною участю (м. Полтава, 13–15 березня 2014 р.) / за ред. О.О. Ємця. – Полтава: ПУЕТ, 2014. – 335 с.</a:t>
            </a:r>
            <a:r>
              <a:rPr lang="ru-RU" sz="6800" dirty="0"/>
              <a:t> – </a:t>
            </a:r>
            <a:r>
              <a:rPr lang="uk-UA" sz="6800" u="sng" dirty="0">
                <a:hlinkClick r:id="rId5"/>
              </a:rPr>
              <a:t>http://dspace.puet.edu.ua/handle/123456789/1942</a:t>
            </a:r>
            <a:endParaRPr lang="ru-RU" sz="6800" dirty="0"/>
          </a:p>
          <a:p>
            <a:pPr marL="114300" indent="0" algn="just">
              <a:lnSpc>
                <a:spcPct val="90000"/>
              </a:lnSpc>
              <a:buNone/>
            </a:pPr>
            <a:r>
              <a:rPr lang="ru-RU" sz="6800" dirty="0"/>
              <a:t>5. </a:t>
            </a:r>
            <a:r>
              <a:rPr lang="uk-UA" sz="6800" dirty="0"/>
              <a:t>Інформатика та системні науки (ІСН-2013): матеріали ІV Всеукраїнської науково-практичної конференції (м. Полтава, 21–23 березня 2013 р.) / за ред. О.О. Ємця. – Полтава: ПУЕТ, 2013. – 323 с.</a:t>
            </a:r>
            <a:r>
              <a:rPr lang="ru-RU" sz="6800" dirty="0"/>
              <a:t> – </a:t>
            </a:r>
            <a:r>
              <a:rPr lang="uk-UA" sz="6800" u="sng" dirty="0">
                <a:hlinkClick r:id="rId6"/>
              </a:rPr>
              <a:t>http://dspace.puet.edu.ua//handle/123456789/1552</a:t>
            </a:r>
            <a:endParaRPr lang="ru-RU" sz="6800" dirty="0"/>
          </a:p>
          <a:p>
            <a:pPr marL="114300" indent="0" algn="just">
              <a:lnSpc>
                <a:spcPct val="90000"/>
              </a:lnSpc>
              <a:buNone/>
            </a:pPr>
            <a:r>
              <a:rPr lang="uk-UA" sz="6800" dirty="0"/>
              <a:t>6. Інформатика та системні науки (ІСН-2012): матеріали ІІІ Всеукраїнської науково-практичної конференції (м. Полтава, 1-3 березня 2012 р.) / За ред. д. ф.-м. н., проф. О. О. Ємця. – Полтава: ПУЕТ, 2012. – 267 с. – </a:t>
            </a:r>
            <a:r>
              <a:rPr lang="uk-UA" sz="6800" u="sng" dirty="0">
                <a:hlinkClick r:id="rId7"/>
              </a:rPr>
              <a:t>http://dspace.uccu.org.ua/handle/123456789/1005</a:t>
            </a:r>
            <a:endParaRPr lang="ru-RU" sz="6800" dirty="0"/>
          </a:p>
          <a:p>
            <a:pPr marL="114300" indent="0" algn="just">
              <a:lnSpc>
                <a:spcPct val="90000"/>
              </a:lnSpc>
              <a:buNone/>
            </a:pPr>
            <a:r>
              <a:rPr lang="ru-RU" sz="6800" dirty="0"/>
              <a:t>7. </a:t>
            </a:r>
            <a:r>
              <a:rPr lang="uk-UA" sz="6800" dirty="0"/>
              <a:t>Інформатика та системні науки (ІСН-2011): матеріали ІІ Всеукраїнської науково-практичної конференції (м. Полтава, 17-19 березня 2011 р.) / За ред. д. ф.-м. н., проф. О. О. Ємця. – Полтава: РВВ ПУЕТ, 2011. – 355 с.</a:t>
            </a:r>
            <a:r>
              <a:rPr lang="ru-RU" sz="6800" dirty="0"/>
              <a:t> – </a:t>
            </a:r>
            <a:r>
              <a:rPr lang="uk-UA" sz="6800" u="sng" dirty="0">
                <a:hlinkClick r:id="rId8"/>
              </a:rPr>
              <a:t>http://dspace.uccu.org.ua/handle/123456789/1004</a:t>
            </a:r>
            <a:endParaRPr lang="ru-RU" sz="6800" dirty="0"/>
          </a:p>
          <a:p>
            <a:pPr marL="114300" indent="0" algn="just">
              <a:lnSpc>
                <a:spcPct val="90000"/>
              </a:lnSpc>
              <a:buNone/>
            </a:pPr>
            <a:r>
              <a:rPr lang="uk-UA" sz="6800" dirty="0"/>
              <a:t>8. Інформатика та системні науки (ІСН-2010): матеріали Всеукраїнської науково-практичної конференції (м. Полтава, 18-20 березня 2010 р.) / За ред. д. ф.-м. н., проф. О. О. Ємця. – Полтава: РВВ ПУЕТ, 2010. – 214 с. – </a:t>
            </a:r>
            <a:r>
              <a:rPr lang="uk-UA" sz="6800" u="sng" dirty="0">
                <a:hlinkClick r:id="rId9"/>
              </a:rPr>
              <a:t>http://</a:t>
            </a:r>
            <a:r>
              <a:rPr lang="uk-UA" sz="6800" u="sng" dirty="0" smtClean="0">
                <a:hlinkClick r:id="rId9"/>
              </a:rPr>
              <a:t>dspace.uccu.org.ua/handle/123456789/1113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8D494-22F4-4B06-A81C-37DE35EA0716}" type="slidenum">
              <a:rPr lang="ru-RU" smtClean="0"/>
              <a:t>10</a:t>
            </a:fld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208912" cy="36004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ctr"/>
            <a:r>
              <a:rPr lang="uk-UA" sz="3200" b="1" i="1" dirty="0" smtClean="0">
                <a:solidFill>
                  <a:schemeClr val="accent2"/>
                </a:solidFill>
              </a:rPr>
              <a:t>І</a:t>
            </a:r>
            <a:r>
              <a:rPr lang="ru-RU" sz="3200" b="1" i="1" dirty="0" smtClean="0">
                <a:solidFill>
                  <a:schemeClr val="accent2"/>
                </a:solidFill>
              </a:rPr>
              <a:t>СН</a:t>
            </a:r>
            <a:endParaRPr lang="ru-RU" sz="3200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21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79512" y="116632"/>
            <a:ext cx="8064896" cy="403244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114300" indent="0" algn="just">
              <a:buNone/>
            </a:pPr>
            <a:r>
              <a:rPr lang="en-US" dirty="0" smtClean="0"/>
              <a:t>   </a:t>
            </a:r>
            <a:r>
              <a:rPr lang="ru-RU" sz="2000" dirty="0" smtClean="0"/>
              <a:t>9</a:t>
            </a:r>
            <a:r>
              <a:rPr lang="ru-RU" sz="2000" dirty="0"/>
              <a:t>. </a:t>
            </a:r>
            <a:r>
              <a:rPr lang="uk-UA" sz="2000" dirty="0"/>
              <a:t>Комбінаторна оптимізація та нечіткі множини (КОНеМ-2013): матеріали IІІ Всеукраїнського наукового семінару (м. Полтава, 30-31 серпня 2013 р.) / за ред. О.О. Ємця. – Полтава: ПУЕТ, 2013. – 87 с.</a:t>
            </a:r>
            <a:r>
              <a:rPr lang="ru-RU" sz="2000" dirty="0"/>
              <a:t> – </a:t>
            </a:r>
            <a:r>
              <a:rPr lang="uk-UA" sz="2000" u="sng" dirty="0">
                <a:hlinkClick r:id="rId2"/>
              </a:rPr>
              <a:t>http://dspace.puet.edu.ua/handle/123456789/1900</a:t>
            </a:r>
            <a:endParaRPr lang="ru-RU" sz="2000" dirty="0"/>
          </a:p>
          <a:p>
            <a:pPr marL="114300" indent="0" algn="just">
              <a:buNone/>
            </a:pPr>
            <a:r>
              <a:rPr lang="uk-UA" sz="2000" dirty="0" smtClean="0"/>
              <a:t>  10</a:t>
            </a:r>
            <a:r>
              <a:rPr lang="uk-UA" sz="2000" dirty="0"/>
              <a:t>. Комбінаторна оптимізація та нечіткі множини (КОНеМ-2012): матеріали ІІ Всеукраїнського наукового семінару (м. Полтава, 7-8 вересня 2012 р.) / За ред. д. ф.-м. н., проф. О. О. Ємця. – Полтава: ПУЕТ, 2012. – 84 с. – </a:t>
            </a:r>
            <a:r>
              <a:rPr lang="uk-UA" sz="2000" u="sng" dirty="0">
                <a:hlinkClick r:id="rId3"/>
              </a:rPr>
              <a:t>http://dspace.uccu.org.ua/handle/123456789/1051</a:t>
            </a:r>
            <a:endParaRPr lang="ru-RU" sz="2000" dirty="0"/>
          </a:p>
          <a:p>
            <a:pPr marL="114300" indent="0" algn="just">
              <a:buNone/>
            </a:pPr>
            <a:r>
              <a:rPr lang="ru-RU" sz="2000" dirty="0" smtClean="0"/>
              <a:t>  11</a:t>
            </a:r>
            <a:r>
              <a:rPr lang="ru-RU" sz="2000" dirty="0"/>
              <a:t>. </a:t>
            </a:r>
            <a:r>
              <a:rPr lang="uk-UA" sz="2000" dirty="0"/>
              <a:t>Комбінаторна оптимізація та нечіткі множини (КОНеМ-2011): матеріали Всеукраїнського наукового семінару (м. Полтава, 26-27 серпня 2011 р.) / За ред. д. ф.-м. н., проф. О. О. Ємця. – Полтава: РВВ ПУЕТ, 2011. – 118 с.</a:t>
            </a:r>
            <a:r>
              <a:rPr lang="ru-RU" sz="2000" dirty="0"/>
              <a:t> – </a:t>
            </a:r>
            <a:r>
              <a:rPr lang="uk-UA" sz="2000" u="sng" dirty="0">
                <a:hlinkClick r:id="rId4"/>
              </a:rPr>
              <a:t>http://</a:t>
            </a:r>
            <a:r>
              <a:rPr lang="uk-UA" sz="2000" u="sng" dirty="0" smtClean="0">
                <a:hlinkClick r:id="rId4"/>
              </a:rPr>
              <a:t>dspace.uccu.org.ua/handle/123456789/1013</a:t>
            </a:r>
            <a:endParaRPr lang="ru-RU" sz="20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8D494-22F4-4B06-A81C-37DE35EA0716}" type="slidenum">
              <a:rPr lang="ru-RU" smtClean="0"/>
              <a:t>11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537511" y="332656"/>
            <a:ext cx="576064" cy="2952328"/>
          </a:xfrm>
        </p:spPr>
        <p:txBody>
          <a:bodyPr/>
          <a:lstStyle/>
          <a:p>
            <a:r>
              <a:rPr lang="ru-RU" sz="4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КОНЕМ</a:t>
            </a:r>
            <a:endParaRPr lang="ru-RU" sz="42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62413"/>
            <a:ext cx="4019618" cy="2676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48196"/>
            <a:ext cx="3916054" cy="261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72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97" y="4437112"/>
            <a:ext cx="3179158" cy="22933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280920" cy="4392488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marL="114300" lvl="0" indent="0" algn="just">
              <a:buNone/>
            </a:pPr>
            <a:r>
              <a:rPr lang="uk-UA" dirty="0" smtClean="0"/>
              <a:t>   12. Комп’ютерні </a:t>
            </a:r>
            <a:r>
              <a:rPr lang="uk-UA" dirty="0"/>
              <a:t>науки і прикладна математика (</a:t>
            </a:r>
            <a:r>
              <a:rPr lang="uk-UA" dirty="0" err="1"/>
              <a:t>КНіПМ</a:t>
            </a:r>
            <a:r>
              <a:rPr lang="uk-UA" dirty="0"/>
              <a:t>-2018): матеріали науково-практичного семінару. Випуск 1 / За ред. Ємця О.О. – Полтава: Кафедра ММСІ ПУЕТ, 2018. – 64</a:t>
            </a:r>
            <a:r>
              <a:rPr lang="en-US" dirty="0"/>
              <a:t> </a:t>
            </a:r>
            <a:r>
              <a:rPr lang="uk-UA" dirty="0"/>
              <a:t>с. </a:t>
            </a:r>
            <a:r>
              <a:rPr lang="uk-UA" dirty="0" smtClean="0"/>
              <a:t>– </a:t>
            </a:r>
            <a:r>
              <a:rPr lang="uk-UA" dirty="0" smtClean="0">
                <a:hlinkClick r:id="rId3"/>
              </a:rPr>
              <a:t>http</a:t>
            </a:r>
            <a:r>
              <a:rPr lang="uk-UA" dirty="0">
                <a:hlinkClick r:id="rId3"/>
              </a:rPr>
              <a:t>://dspace.puet.edu.ua/handle/123456789/6563</a:t>
            </a:r>
            <a:r>
              <a:rPr lang="ru-RU" dirty="0" smtClean="0"/>
              <a:t>.</a:t>
            </a:r>
          </a:p>
          <a:p>
            <a:pPr marL="114300" lvl="0" indent="0" algn="just">
              <a:buNone/>
            </a:pPr>
            <a:r>
              <a:rPr lang="ru-RU" dirty="0" smtClean="0"/>
              <a:t>   13. </a:t>
            </a:r>
            <a:r>
              <a:rPr lang="uk-UA" dirty="0" smtClean="0"/>
              <a:t>Комп’ютерні </a:t>
            </a:r>
            <a:r>
              <a:rPr lang="uk-UA" dirty="0"/>
              <a:t>науки і прикладна математика (</a:t>
            </a:r>
            <a:r>
              <a:rPr lang="uk-UA" dirty="0" err="1"/>
              <a:t>КНіПМ</a:t>
            </a:r>
            <a:r>
              <a:rPr lang="uk-UA" dirty="0"/>
              <a:t>-2018): матеріали науково-практичного семінару. Випуск 2 / за ред. Ємця О.О. – Полтава: Кафедра ММСІ ПУЕТ, 2018. – 27</a:t>
            </a:r>
            <a:r>
              <a:rPr lang="en-US" dirty="0"/>
              <a:t> </a:t>
            </a:r>
            <a:r>
              <a:rPr lang="uk-UA" dirty="0"/>
              <a:t>с. </a:t>
            </a:r>
            <a:r>
              <a:rPr lang="uk-UA" dirty="0" smtClean="0"/>
              <a:t>–</a:t>
            </a:r>
            <a:r>
              <a:rPr lang="uk-UA" dirty="0" smtClean="0">
                <a:hlinkClick r:id="rId4"/>
              </a:rPr>
              <a:t>http</a:t>
            </a:r>
            <a:r>
              <a:rPr lang="uk-UA" dirty="0">
                <a:hlinkClick r:id="rId4"/>
              </a:rPr>
              <a:t>://</a:t>
            </a:r>
            <a:r>
              <a:rPr lang="uk-UA" dirty="0" smtClean="0">
                <a:hlinkClick r:id="rId4"/>
              </a:rPr>
              <a:t>dspace.puet.edu.ua/handle/123456789/6987</a:t>
            </a:r>
            <a:r>
              <a:rPr lang="uk-UA" dirty="0" smtClean="0"/>
              <a:t>.</a:t>
            </a:r>
          </a:p>
          <a:p>
            <a:pPr marL="114300" indent="0" algn="just">
              <a:buNone/>
            </a:pPr>
            <a:r>
              <a:rPr lang="ru-RU" dirty="0" smtClean="0"/>
              <a:t>   14. </a:t>
            </a:r>
            <a:r>
              <a:rPr lang="uk-UA" dirty="0"/>
              <a:t>Комп’ютерні науки і прикладна математика (</a:t>
            </a:r>
            <a:r>
              <a:rPr lang="uk-UA" dirty="0" err="1" smtClean="0"/>
              <a:t>КНіПМ</a:t>
            </a:r>
            <a:r>
              <a:rPr lang="uk-UA" dirty="0" smtClean="0"/>
              <a:t>-2019): </a:t>
            </a:r>
            <a:r>
              <a:rPr lang="uk-UA" dirty="0"/>
              <a:t>матеріали науково-практичного семінару. Випуск </a:t>
            </a:r>
            <a:r>
              <a:rPr lang="uk-UA" dirty="0" smtClean="0"/>
              <a:t>3 </a:t>
            </a:r>
            <a:r>
              <a:rPr lang="uk-UA" dirty="0"/>
              <a:t>/ за ред. Ємця О.О. – Полтава: Кафедра ММСІ ПУЕТ, </a:t>
            </a:r>
            <a:r>
              <a:rPr lang="uk-UA" dirty="0" smtClean="0"/>
              <a:t>2019. </a:t>
            </a:r>
            <a:r>
              <a:rPr lang="uk-UA" dirty="0"/>
              <a:t>– 27</a:t>
            </a:r>
            <a:r>
              <a:rPr lang="en-US" dirty="0"/>
              <a:t> </a:t>
            </a:r>
            <a:r>
              <a:rPr lang="uk-UA" dirty="0"/>
              <a:t>с. –</a:t>
            </a:r>
            <a:r>
              <a:rPr lang="uk-UA" dirty="0">
                <a:solidFill>
                  <a:srgbClr val="FFFF00"/>
                </a:solidFill>
                <a:hlinkClick r:id="rId4"/>
              </a:rPr>
              <a:t>http://dspace.puet.edu.ua/handle/123456789/6987</a:t>
            </a:r>
            <a:r>
              <a:rPr lang="uk-UA" dirty="0">
                <a:solidFill>
                  <a:srgbClr val="FFFF00"/>
                </a:solidFill>
              </a:rPr>
              <a:t>.</a:t>
            </a:r>
            <a:endParaRPr lang="ru-RU" dirty="0">
              <a:solidFill>
                <a:srgbClr val="FFFF00"/>
              </a:solidFill>
            </a:endParaRPr>
          </a:p>
          <a:p>
            <a:pPr marL="114300" lvl="0" indent="0" algn="just">
              <a:buNone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8D494-22F4-4B06-A81C-37DE35EA0716}" type="slidenum">
              <a:rPr lang="ru-RU" smtClean="0"/>
              <a:t>12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537511" y="332656"/>
            <a:ext cx="576064" cy="2952328"/>
          </a:xfrm>
        </p:spPr>
        <p:txBody>
          <a:bodyPr/>
          <a:lstStyle/>
          <a:p>
            <a:r>
              <a:rPr lang="ru-RU" sz="4200" b="1" i="1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КНіПМ</a:t>
            </a:r>
            <a:endParaRPr lang="ru-RU" sz="4200" b="1" i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417797"/>
            <a:ext cx="3528392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3" y="116632"/>
            <a:ext cx="8280921" cy="738336"/>
          </a:xfrm>
        </p:spPr>
        <p:txBody>
          <a:bodyPr/>
          <a:lstStyle/>
          <a:p>
            <a:r>
              <a:rPr lang="uk-UA" sz="4200" b="1" i="1" dirty="0" smtClean="0">
                <a:solidFill>
                  <a:schemeClr val="accent4"/>
                </a:solidFill>
              </a:rPr>
              <a:t>Покращення матеріальної  бази</a:t>
            </a:r>
            <a:endParaRPr lang="ru-RU" sz="4200" b="1" i="1" dirty="0">
              <a:solidFill>
                <a:schemeClr val="accent4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07504" y="908720"/>
            <a:ext cx="8136904" cy="2232248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uk-UA" dirty="0" smtClean="0"/>
              <a:t>За кафедрою </a:t>
            </a:r>
            <a:r>
              <a:rPr lang="uk-UA" dirty="0"/>
              <a:t>ММСІ </a:t>
            </a:r>
            <a:r>
              <a:rPr lang="uk-UA" b="1" dirty="0" smtClean="0"/>
              <a:t>закріплено </a:t>
            </a:r>
            <a:r>
              <a:rPr lang="uk-UA" b="1" dirty="0"/>
              <a:t>лекційну аудиторію 435. </a:t>
            </a:r>
            <a:endParaRPr lang="ru-RU" dirty="0"/>
          </a:p>
          <a:p>
            <a:pPr algn="just"/>
            <a:r>
              <a:rPr lang="uk-UA" dirty="0" err="1" smtClean="0"/>
              <a:t>Ауд</a:t>
            </a:r>
            <a:r>
              <a:rPr lang="uk-UA" dirty="0" smtClean="0"/>
              <a:t>. </a:t>
            </a:r>
            <a:r>
              <a:rPr lang="uk-UA" dirty="0"/>
              <a:t>435 – велика, розрахована на </a:t>
            </a:r>
            <a:r>
              <a:rPr lang="uk-UA" dirty="0" err="1" smtClean="0"/>
              <a:t>поток</a:t>
            </a:r>
            <a:r>
              <a:rPr lang="uk-UA" dirty="0" smtClean="0"/>
              <a:t> </a:t>
            </a:r>
            <a:r>
              <a:rPr lang="uk-UA" dirty="0"/>
              <a:t>студентів; оснащена мультимедійним проектором; підключена до мережі інтернет; має доступ до </a:t>
            </a:r>
            <a:r>
              <a:rPr lang="uk-UA" dirty="0" err="1"/>
              <a:t>відеосховища</a:t>
            </a:r>
            <a:r>
              <a:rPr lang="uk-UA" dirty="0"/>
              <a:t> </a:t>
            </a:r>
            <a:r>
              <a:rPr lang="en-US" dirty="0" err="1"/>
              <a:t>Youtube</a:t>
            </a:r>
            <a:r>
              <a:rPr lang="uk-UA" dirty="0"/>
              <a:t>; оснащена сучасним прикладним забезпеченням: програмними середовищами з різних мов програмування</a:t>
            </a:r>
            <a:r>
              <a:rPr lang="uk-UA" dirty="0" smtClean="0"/>
              <a:t>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 descr="DSC_012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284984"/>
            <a:ext cx="5140717" cy="32245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8D494-22F4-4B06-A81C-37DE35EA071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31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910" y="116632"/>
            <a:ext cx="8242484" cy="738336"/>
          </a:xfrm>
        </p:spPr>
        <p:txBody>
          <a:bodyPr/>
          <a:lstStyle/>
          <a:p>
            <a:r>
              <a:rPr lang="uk-UA" sz="4200" b="1" i="1" dirty="0" smtClean="0">
                <a:solidFill>
                  <a:schemeClr val="accent4"/>
                </a:solidFill>
              </a:rPr>
              <a:t>Покращення матеріальної  бази</a:t>
            </a:r>
            <a:endParaRPr lang="ru-RU" sz="4200" b="1" i="1" dirty="0">
              <a:solidFill>
                <a:schemeClr val="accent4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07504" y="908720"/>
            <a:ext cx="8161336" cy="2304256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just"/>
            <a:r>
              <a:rPr lang="uk-UA" b="1" dirty="0" smtClean="0"/>
              <a:t>Закуплені </a:t>
            </a:r>
            <a:r>
              <a:rPr lang="uk-UA" b="1" dirty="0"/>
              <a:t>нові великі сучасні дошки</a:t>
            </a:r>
            <a:r>
              <a:rPr lang="uk-UA" dirty="0"/>
              <a:t>, які </a:t>
            </a:r>
            <a:r>
              <a:rPr lang="uk-UA" b="1" dirty="0"/>
              <a:t>встановлені в комп’ютерних аудиторія 122, 122а</a:t>
            </a:r>
            <a:r>
              <a:rPr lang="uk-UA" dirty="0"/>
              <a:t>, що закріплені за кафедрою </a:t>
            </a:r>
            <a:r>
              <a:rPr lang="uk-UA" dirty="0" smtClean="0"/>
              <a:t>і </a:t>
            </a:r>
            <a:r>
              <a:rPr lang="uk-UA" dirty="0"/>
              <a:t>призначені для використання в навчальному процесі </a:t>
            </a:r>
            <a:r>
              <a:rPr lang="uk-UA" dirty="0" err="1"/>
              <a:t>ІТ-студентами</a:t>
            </a:r>
            <a:r>
              <a:rPr lang="uk-UA" dirty="0" smtClean="0"/>
              <a:t>.</a:t>
            </a:r>
          </a:p>
          <a:p>
            <a:pPr algn="just"/>
            <a:r>
              <a:rPr lang="uk-UA" dirty="0" smtClean="0"/>
              <a:t>В </a:t>
            </a:r>
            <a:r>
              <a:rPr lang="uk-UA" dirty="0"/>
              <a:t>комп’ютерну </a:t>
            </a:r>
            <a:r>
              <a:rPr lang="uk-UA" dirty="0" err="1" smtClean="0"/>
              <a:t>ауд</a:t>
            </a:r>
            <a:r>
              <a:rPr lang="uk-UA" dirty="0" smtClean="0"/>
              <a:t>. 122 </a:t>
            </a:r>
            <a:r>
              <a:rPr lang="uk-UA" b="1" dirty="0" smtClean="0"/>
              <a:t>встановили </a:t>
            </a:r>
            <a:r>
              <a:rPr lang="uk-UA" b="1" dirty="0"/>
              <a:t>сучасний мультимедійний комплекс.</a:t>
            </a:r>
            <a:endParaRPr lang="ru-RU" dirty="0"/>
          </a:p>
          <a:p>
            <a:pPr algn="just"/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 descr="http://www.matmodel.puet.edu.ua/photo/122new_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04" y="3284984"/>
            <a:ext cx="4032448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61048"/>
            <a:ext cx="3670484" cy="270103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8D494-22F4-4B06-A81C-37DE35EA071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53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1313" cy="738336"/>
          </a:xfrm>
        </p:spPr>
        <p:txBody>
          <a:bodyPr/>
          <a:lstStyle/>
          <a:p>
            <a:r>
              <a:rPr lang="uk-UA" sz="4200" b="1" i="1" dirty="0" smtClean="0">
                <a:solidFill>
                  <a:schemeClr val="accent4"/>
                </a:solidFill>
              </a:rPr>
              <a:t>Покращення матеріальної  бази</a:t>
            </a:r>
            <a:endParaRPr lang="ru-RU" sz="4200" b="1" i="1" dirty="0">
              <a:solidFill>
                <a:schemeClr val="accent4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79512" y="908720"/>
            <a:ext cx="8280920" cy="3384376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just"/>
            <a:r>
              <a:rPr lang="uk-UA" dirty="0" smtClean="0"/>
              <a:t>Кафедра ММСІ </a:t>
            </a:r>
            <a:r>
              <a:rPr lang="uk-UA" dirty="0"/>
              <a:t>отримала </a:t>
            </a:r>
            <a:r>
              <a:rPr lang="uk-UA" b="1" dirty="0" smtClean="0"/>
              <a:t>нову </a:t>
            </a:r>
            <a:r>
              <a:rPr lang="uk-UA" b="1" dirty="0"/>
              <a:t>аудиторію</a:t>
            </a:r>
            <a:r>
              <a:rPr lang="uk-UA" dirty="0"/>
              <a:t> – </a:t>
            </a:r>
            <a:r>
              <a:rPr lang="uk-UA" dirty="0" err="1"/>
              <a:t>ауд</a:t>
            </a:r>
            <a:r>
              <a:rPr lang="uk-UA" dirty="0"/>
              <a:t>. 422.</a:t>
            </a:r>
            <a:endParaRPr lang="ru-RU" dirty="0"/>
          </a:p>
          <a:p>
            <a:pPr algn="just"/>
            <a:r>
              <a:rPr lang="uk-UA" dirty="0" smtClean="0"/>
              <a:t>Аудиторія </a:t>
            </a:r>
            <a:r>
              <a:rPr lang="uk-UA" dirty="0"/>
              <a:t>оснащена трьома комп’ютерами, </a:t>
            </a:r>
            <a:r>
              <a:rPr lang="uk-UA" dirty="0" err="1"/>
              <a:t>веб-камерою</a:t>
            </a:r>
            <a:r>
              <a:rPr lang="uk-UA" dirty="0"/>
              <a:t>, </a:t>
            </a:r>
            <a:r>
              <a:rPr lang="uk-UA" dirty="0" err="1"/>
              <a:t>інтернетом</a:t>
            </a:r>
            <a:r>
              <a:rPr lang="uk-UA" dirty="0"/>
              <a:t>, новою дошкою. </a:t>
            </a:r>
            <a:endParaRPr lang="ru-RU" dirty="0"/>
          </a:p>
          <a:p>
            <a:pPr algn="just"/>
            <a:r>
              <a:rPr lang="uk-UA" dirty="0"/>
              <a:t>На комп’ютерах </a:t>
            </a:r>
            <a:r>
              <a:rPr lang="uk-UA" dirty="0" smtClean="0"/>
              <a:t>- спеціалізоване </a:t>
            </a:r>
            <a:r>
              <a:rPr lang="uk-UA" dirty="0"/>
              <a:t>програмне забезпечення, з яким працюють </a:t>
            </a:r>
            <a:r>
              <a:rPr lang="uk-UA" dirty="0" err="1" smtClean="0"/>
              <a:t>ІТ-студенти</a:t>
            </a:r>
            <a:r>
              <a:rPr lang="uk-UA" dirty="0" smtClean="0"/>
              <a:t>.</a:t>
            </a:r>
          </a:p>
          <a:p>
            <a:pPr algn="just"/>
            <a:r>
              <a:rPr lang="uk-UA" b="1" dirty="0" smtClean="0"/>
              <a:t>Аудиторія </a:t>
            </a:r>
            <a:r>
              <a:rPr lang="uk-UA" b="1" dirty="0"/>
              <a:t>призначена для консультацій</a:t>
            </a:r>
            <a:r>
              <a:rPr lang="uk-UA" dirty="0"/>
              <a:t> </a:t>
            </a:r>
            <a:r>
              <a:rPr lang="uk-UA" dirty="0" smtClean="0"/>
              <a:t>з </a:t>
            </a:r>
            <a:r>
              <a:rPr lang="uk-UA" dirty="0"/>
              <a:t>курсового та дипломного проектування, поточних консультацій з дисциплін.</a:t>
            </a:r>
            <a:endParaRPr lang="ru-RU" dirty="0"/>
          </a:p>
          <a:p>
            <a:pPr algn="just"/>
            <a:r>
              <a:rPr lang="uk-UA" dirty="0" smtClean="0"/>
              <a:t>А також </a:t>
            </a:r>
            <a:r>
              <a:rPr lang="uk-UA" b="1" dirty="0" smtClean="0"/>
              <a:t>слугує як </a:t>
            </a:r>
            <a:r>
              <a:rPr lang="uk-UA" b="1" dirty="0" err="1" smtClean="0"/>
              <a:t>веб-студія</a:t>
            </a:r>
            <a:r>
              <a:rPr lang="uk-UA" dirty="0" smtClean="0"/>
              <a:t> </a:t>
            </a:r>
            <a:r>
              <a:rPr lang="uk-UA" dirty="0"/>
              <a:t>для роботи зі студентами дистанційної форми навчання. 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309785"/>
            <a:ext cx="3744416" cy="2420888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8D494-22F4-4B06-A81C-37DE35EA071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98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136904" cy="92211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uk-UA" i="1" dirty="0" smtClean="0">
                <a:solidFill>
                  <a:schemeClr val="tx2">
                    <a:lumMod val="75000"/>
                  </a:schemeClr>
                </a:solidFill>
              </a:rPr>
              <a:t>Проведення учнівських олімпіад</a:t>
            </a:r>
            <a:endParaRPr lang="ru-RU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12776"/>
            <a:ext cx="8136904" cy="506916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just"/>
            <a:r>
              <a:rPr lang="uk-UA" dirty="0"/>
              <a:t>Тісна співпраця </a:t>
            </a:r>
            <a:r>
              <a:rPr lang="uk-UA" dirty="0" smtClean="0"/>
              <a:t>каф. ММСІ та Полтавського </a:t>
            </a:r>
            <a:r>
              <a:rPr lang="uk-UA" dirty="0"/>
              <a:t>обласного Інституту післядипломної педагогічної освіти ім. М. В. Остроградського триває вже 14 років.</a:t>
            </a:r>
            <a:endParaRPr lang="ru-RU" dirty="0"/>
          </a:p>
          <a:p>
            <a:pPr algn="just"/>
            <a:r>
              <a:rPr lang="uk-UA" dirty="0" smtClean="0"/>
              <a:t>ПУЕТ </a:t>
            </a:r>
            <a:r>
              <a:rPr lang="uk-UA" b="1" dirty="0" smtClean="0"/>
              <a:t>приймає </a:t>
            </a:r>
            <a:r>
              <a:rPr lang="uk-UA" b="1" dirty="0"/>
              <a:t>олімпіаду з інформаційних технологій </a:t>
            </a:r>
            <a:r>
              <a:rPr lang="uk-UA" b="1" dirty="0" smtClean="0"/>
              <a:t>восьмий </a:t>
            </a:r>
            <a:r>
              <a:rPr lang="uk-UA" b="1" dirty="0"/>
              <a:t>рік поспіль</a:t>
            </a:r>
            <a:r>
              <a:rPr lang="uk-UA" dirty="0"/>
              <a:t>, починаючи із заснування олімпіади </a:t>
            </a:r>
            <a:r>
              <a:rPr lang="uk-UA" dirty="0" smtClean="0"/>
              <a:t>в </a:t>
            </a:r>
            <a:r>
              <a:rPr lang="uk-UA" dirty="0"/>
              <a:t>2012 р. </a:t>
            </a:r>
            <a:endParaRPr lang="ru-RU" dirty="0"/>
          </a:p>
          <a:p>
            <a:pPr algn="just"/>
            <a:r>
              <a:rPr lang="uk-UA" dirty="0"/>
              <a:t>Перед цим</a:t>
            </a:r>
            <a:r>
              <a:rPr lang="uk-UA" b="1" dirty="0"/>
              <a:t> п’ять років поспіль приймав учнівську олімпіаду з програмування.</a:t>
            </a:r>
            <a:endParaRPr lang="ru-RU" dirty="0"/>
          </a:p>
          <a:p>
            <a:pPr algn="just"/>
            <a:r>
              <a:rPr lang="uk-UA" dirty="0" smtClean="0"/>
              <a:t>Членами журі за ці роки неодноразово були: завідувач кафедри, </a:t>
            </a:r>
            <a:r>
              <a:rPr lang="uk-UA" dirty="0" err="1"/>
              <a:t>д.ф.-м.н</a:t>
            </a:r>
            <a:r>
              <a:rPr lang="uk-UA" dirty="0"/>
              <a:t>., проф. Ємець </a:t>
            </a:r>
            <a:r>
              <a:rPr lang="uk-UA" dirty="0" smtClean="0"/>
              <a:t>О.О.; </a:t>
            </a:r>
            <a:r>
              <a:rPr lang="uk-UA" dirty="0" err="1" smtClean="0"/>
              <a:t>к.ф.-м.н</a:t>
            </a:r>
            <a:r>
              <a:rPr lang="uk-UA" dirty="0" smtClean="0"/>
              <a:t>., доц., </a:t>
            </a:r>
            <a:r>
              <a:rPr lang="uk-UA" dirty="0" err="1" smtClean="0"/>
              <a:t>Роскладка</a:t>
            </a:r>
            <a:r>
              <a:rPr lang="uk-UA" dirty="0" smtClean="0"/>
              <a:t> А.А.; </a:t>
            </a:r>
            <a:r>
              <a:rPr lang="uk-UA" dirty="0" err="1"/>
              <a:t>к.ф.-м.н</a:t>
            </a:r>
            <a:r>
              <a:rPr lang="uk-UA" dirty="0"/>
              <a:t>., доц., </a:t>
            </a:r>
            <a:r>
              <a:rPr lang="uk-UA" dirty="0" smtClean="0"/>
              <a:t>Ольховський Д.М.; </a:t>
            </a:r>
            <a:r>
              <a:rPr lang="uk-UA" dirty="0" err="1"/>
              <a:t>к.ф.-м.н</a:t>
            </a:r>
            <a:r>
              <a:rPr lang="uk-UA" dirty="0"/>
              <a:t>., доц., </a:t>
            </a:r>
            <a:r>
              <a:rPr lang="uk-UA" dirty="0" smtClean="0"/>
              <a:t>Ємець </a:t>
            </a:r>
            <a:r>
              <a:rPr lang="uk-UA" dirty="0" err="1" smtClean="0"/>
              <a:t>Ол-ра</a:t>
            </a:r>
            <a:r>
              <a:rPr lang="uk-UA" dirty="0" smtClean="0"/>
              <a:t> О.</a:t>
            </a:r>
          </a:p>
          <a:p>
            <a:pPr algn="just"/>
            <a:r>
              <a:rPr lang="uk-UA" dirty="0" smtClean="0"/>
              <a:t>В </a:t>
            </a:r>
            <a:r>
              <a:rPr lang="uk-UA" dirty="0"/>
              <a:t>організаційному комітеті брали </a:t>
            </a:r>
            <a:r>
              <a:rPr lang="uk-UA" dirty="0" smtClean="0"/>
              <a:t>участь: </a:t>
            </a:r>
            <a:r>
              <a:rPr lang="uk-UA" dirty="0" err="1"/>
              <a:t>к.ф.-м.н</a:t>
            </a:r>
            <a:r>
              <a:rPr lang="uk-UA" dirty="0"/>
              <a:t>., доц., </a:t>
            </a:r>
            <a:r>
              <a:rPr lang="uk-UA" dirty="0" err="1" smtClean="0"/>
              <a:t>Чілікіна</a:t>
            </a:r>
            <a:r>
              <a:rPr lang="uk-UA" dirty="0" smtClean="0"/>
              <a:t> Т.В.; старший </a:t>
            </a:r>
            <a:r>
              <a:rPr lang="uk-UA" dirty="0"/>
              <a:t>викладач </a:t>
            </a:r>
            <a:r>
              <a:rPr lang="uk-UA" dirty="0" smtClean="0"/>
              <a:t>Тур О.В.; лаборанти </a:t>
            </a:r>
            <a:r>
              <a:rPr lang="uk-UA" dirty="0"/>
              <a:t>Золотоверха </a:t>
            </a:r>
            <a:r>
              <a:rPr lang="uk-UA" dirty="0" smtClean="0"/>
              <a:t>Н.В., Смирнова М.В.</a:t>
            </a:r>
            <a:endParaRPr lang="ru-RU" dirty="0"/>
          </a:p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8D494-22F4-4B06-A81C-37DE35EA071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11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208912" cy="1008112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uk-UA" sz="3200" i="1" dirty="0" smtClean="0">
                <a:solidFill>
                  <a:schemeClr val="accent4">
                    <a:lumMod val="50000"/>
                  </a:schemeClr>
                </a:solidFill>
              </a:rPr>
              <a:t>Чемпіонат</a:t>
            </a:r>
            <a:br>
              <a:rPr lang="uk-UA" sz="3200" i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uk-UA" sz="3200" i="1" dirty="0" smtClean="0">
                <a:solidFill>
                  <a:schemeClr val="accent4">
                    <a:lumMod val="50000"/>
                  </a:schemeClr>
                </a:solidFill>
              </a:rPr>
              <a:t>«Сучасна інформатика – успішне майбутнє»</a:t>
            </a:r>
            <a:endParaRPr lang="ru-RU" sz="3200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340768"/>
            <a:ext cx="8208912" cy="2088232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algn="just"/>
            <a:r>
              <a:rPr lang="uk-UA" dirty="0" smtClean="0"/>
              <a:t>За сприяння кафедри було започатковано та проведено у 2013-2015, 2018 рр. на базі ПУЕТ Обласний учнівський чемпіонат з інформаційних технологій «Сучасна інформатика – успішне майбутнє».</a:t>
            </a:r>
          </a:p>
          <a:p>
            <a:pPr algn="just"/>
            <a:r>
              <a:rPr lang="uk-UA" dirty="0" smtClean="0"/>
              <a:t>Усі члени кафедри були активно задіяні в журі та в організації олімпіади.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69" y="4725144"/>
            <a:ext cx="3123340" cy="2003231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135" y="4800287"/>
            <a:ext cx="3077865" cy="1928088"/>
          </a:xfrm>
          <a:prstGeom prst="rect">
            <a:avLst/>
          </a:prstGeom>
        </p:spPr>
      </p:pic>
      <p:pic>
        <p:nvPicPr>
          <p:cNvPr id="2050" name="Picture 2" descr="http://matmodel.puet.edu.ua/photo/chemp51115_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374596"/>
            <a:ext cx="3016533" cy="233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63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7620000" cy="508918"/>
          </a:xfrm>
        </p:spPr>
        <p:txBody>
          <a:bodyPr/>
          <a:lstStyle/>
          <a:p>
            <a:pPr algn="ctr"/>
            <a:r>
              <a:rPr lang="uk-UA" i="1" dirty="0" smtClean="0"/>
              <a:t>Атестація наукових кадрів</a:t>
            </a:r>
            <a:endParaRPr lang="ru-RU" i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07504" y="620688"/>
            <a:ext cx="8280920" cy="6165304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just"/>
            <a:r>
              <a:rPr lang="uk-UA" sz="2000" b="1" dirty="0" smtClean="0"/>
              <a:t>У лютому </a:t>
            </a:r>
            <a:r>
              <a:rPr lang="uk-UA" sz="2000" b="1" dirty="0"/>
              <a:t>2019 р.</a:t>
            </a:r>
            <a:r>
              <a:rPr lang="uk-UA" sz="2000" dirty="0"/>
              <a:t> завідувач </a:t>
            </a:r>
            <a:r>
              <a:rPr lang="uk-UA" sz="2000" dirty="0" smtClean="0"/>
              <a:t>кафедри, </a:t>
            </a:r>
            <a:r>
              <a:rPr lang="uk-UA" sz="2000" dirty="0" err="1" smtClean="0"/>
              <a:t>д.ф</a:t>
            </a:r>
            <a:r>
              <a:rPr lang="uk-UA" sz="2000" dirty="0" err="1"/>
              <a:t>.-</a:t>
            </a:r>
            <a:r>
              <a:rPr lang="uk-UA" sz="2000" dirty="0" err="1" smtClean="0"/>
              <a:t>м.н</a:t>
            </a:r>
            <a:r>
              <a:rPr lang="uk-UA" sz="2000" dirty="0"/>
              <a:t>., проф.,</a:t>
            </a:r>
            <a:r>
              <a:rPr lang="uk-UA" sz="2000" b="1" dirty="0"/>
              <a:t> Ємець Олег Олексійович взяв участь в якості голови комісії в експертній комісії </a:t>
            </a:r>
            <a:r>
              <a:rPr lang="uk-UA" sz="2000" b="1" dirty="0" smtClean="0"/>
              <a:t>з акредитаційної </a:t>
            </a:r>
            <a:r>
              <a:rPr lang="uk-UA" sz="2000" b="1" dirty="0"/>
              <a:t>експертизи</a:t>
            </a:r>
            <a:r>
              <a:rPr lang="uk-UA" sz="2000" dirty="0"/>
              <a:t> </a:t>
            </a:r>
            <a:r>
              <a:rPr lang="uk-UA" sz="2000" dirty="0" smtClean="0"/>
              <a:t> у </a:t>
            </a:r>
            <a:r>
              <a:rPr lang="uk-UA" sz="2000" dirty="0"/>
              <a:t>Національній металургійній академій України</a:t>
            </a:r>
            <a:r>
              <a:rPr lang="uk-UA" sz="2000" dirty="0" smtClean="0"/>
              <a:t>.</a:t>
            </a:r>
            <a:endParaRPr lang="en-US" sz="2000" dirty="0" smtClean="0"/>
          </a:p>
          <a:p>
            <a:pPr algn="just"/>
            <a:r>
              <a:rPr lang="uk-UA" sz="2000" b="1" dirty="0"/>
              <a:t>У </a:t>
            </a:r>
            <a:r>
              <a:rPr lang="uk-UA" sz="2000" b="1" dirty="0" smtClean="0"/>
              <a:t>квітні 2019 </a:t>
            </a:r>
            <a:r>
              <a:rPr lang="uk-UA" sz="2000" b="1" dirty="0"/>
              <a:t>р.</a:t>
            </a:r>
            <a:r>
              <a:rPr lang="uk-UA" sz="2000" dirty="0"/>
              <a:t> </a:t>
            </a:r>
            <a:r>
              <a:rPr lang="uk-UA" sz="2000" dirty="0" smtClean="0"/>
              <a:t>- </a:t>
            </a:r>
            <a:r>
              <a:rPr lang="uk-UA" sz="2000" b="1" dirty="0" smtClean="0"/>
              <a:t>в </a:t>
            </a:r>
            <a:r>
              <a:rPr lang="uk-UA" sz="2000" b="1" dirty="0"/>
              <a:t>експертній комісії </a:t>
            </a:r>
            <a:r>
              <a:rPr lang="uk-UA" sz="2000" b="1" dirty="0" smtClean="0"/>
              <a:t>з акредитаційної </a:t>
            </a:r>
            <a:r>
              <a:rPr lang="uk-UA" sz="2000" b="1" dirty="0"/>
              <a:t>експертизи</a:t>
            </a:r>
            <a:r>
              <a:rPr lang="uk-UA" sz="2000" dirty="0"/>
              <a:t>  у Сумському державному університеті</a:t>
            </a:r>
            <a:r>
              <a:rPr lang="uk-UA" sz="2000" dirty="0" smtClean="0"/>
              <a:t>.</a:t>
            </a:r>
            <a:endParaRPr lang="uk-UA" sz="2000" dirty="0"/>
          </a:p>
          <a:p>
            <a:pPr algn="just"/>
            <a:r>
              <a:rPr lang="uk-UA" sz="2000" b="1" dirty="0" smtClean="0"/>
              <a:t>Ємець </a:t>
            </a:r>
            <a:r>
              <a:rPr lang="uk-UA" sz="2000" b="1" dirty="0"/>
              <a:t>Олег Олексійович</a:t>
            </a:r>
            <a:r>
              <a:rPr lang="ru-RU" sz="2000" b="1" dirty="0" smtClean="0"/>
              <a:t> </a:t>
            </a:r>
            <a:r>
              <a:rPr lang="uk-UA" sz="2000" b="1" dirty="0" smtClean="0"/>
              <a:t>- член спеціалізованих вчених</a:t>
            </a:r>
            <a:r>
              <a:rPr lang="uk-UA" sz="2000" dirty="0" smtClean="0"/>
              <a:t> </a:t>
            </a:r>
            <a:r>
              <a:rPr lang="uk-UA" sz="2000" b="1" dirty="0" smtClean="0"/>
              <a:t>рад по захисту дисертацій</a:t>
            </a:r>
            <a:r>
              <a:rPr lang="ru-RU" sz="2000" b="1" dirty="0" smtClean="0"/>
              <a:t>:</a:t>
            </a:r>
          </a:p>
          <a:p>
            <a:pPr algn="just"/>
            <a:r>
              <a:rPr lang="ru-RU" sz="2000" b="1" dirty="0"/>
              <a:t>у</a:t>
            </a:r>
            <a:r>
              <a:rPr lang="ru-RU" sz="2000" b="1" dirty="0" smtClean="0"/>
              <a:t> </a:t>
            </a:r>
            <a:r>
              <a:rPr lang="uk-UA" sz="2000" b="1" dirty="0" smtClean="0"/>
              <a:t>Запорізькому національному університеті </a:t>
            </a:r>
            <a:r>
              <a:rPr lang="uk-UA" sz="2000" dirty="0" smtClean="0"/>
              <a:t> в </a:t>
            </a:r>
            <a:r>
              <a:rPr lang="uk-UA" sz="2000" b="1" dirty="0" smtClean="0"/>
              <a:t>раді К17.051.06</a:t>
            </a:r>
            <a:r>
              <a:rPr lang="uk-UA" sz="2000" dirty="0" smtClean="0"/>
              <a:t>, яка проводить </a:t>
            </a:r>
            <a:r>
              <a:rPr lang="uk-UA" sz="2000" b="1" dirty="0" smtClean="0"/>
              <a:t>захист дисертацій на здобуття наукового ступеня кандидата фізико-математичних наук</a:t>
            </a:r>
            <a:r>
              <a:rPr lang="uk-UA" sz="2000" dirty="0" smtClean="0"/>
              <a:t> зі спеціальностей 01.05.02 «Математичне моделювання та обчислювальні методи» та 01.02.04 «Механіка деформівного твердого тіла»</a:t>
            </a:r>
            <a:r>
              <a:rPr lang="ru-RU" sz="2000" dirty="0" smtClean="0"/>
              <a:t>;</a:t>
            </a:r>
          </a:p>
          <a:p>
            <a:pPr algn="just"/>
            <a:r>
              <a:rPr lang="uk-UA" sz="2000" b="1" dirty="0" smtClean="0"/>
              <a:t>у Полтавському університет економіки і торгівлі</a:t>
            </a:r>
            <a:r>
              <a:rPr lang="ru-RU" sz="2000" b="1" dirty="0" smtClean="0"/>
              <a:t> в </a:t>
            </a:r>
            <a:r>
              <a:rPr lang="ru-RU" sz="2000" b="1" dirty="0" err="1" smtClean="0"/>
              <a:t>раді</a:t>
            </a:r>
            <a:r>
              <a:rPr lang="ru-RU" sz="2000" b="1" dirty="0" smtClean="0"/>
              <a:t> Д44.877.02</a:t>
            </a:r>
            <a:r>
              <a:rPr lang="ru-RU" sz="2000" dirty="0" smtClean="0"/>
              <a:t>, яка </a:t>
            </a:r>
            <a:r>
              <a:rPr lang="ru-RU" sz="2000" dirty="0"/>
              <a:t>проводить </a:t>
            </a:r>
            <a:r>
              <a:rPr lang="uk-UA" sz="2000" b="1" dirty="0" smtClean="0"/>
              <a:t>захист дисертацій на здобуття наукового ступеня кандидата та доктора економічних наук</a:t>
            </a:r>
            <a:r>
              <a:rPr lang="uk-UA" sz="2000" dirty="0" smtClean="0"/>
              <a:t> зі спеціальностей 08.00.01 «Економічна теорія та історія економічної думки» та</a:t>
            </a:r>
            <a:br>
              <a:rPr lang="uk-UA" sz="2000" dirty="0" smtClean="0"/>
            </a:br>
            <a:r>
              <a:rPr lang="uk-UA" sz="2000" dirty="0" smtClean="0"/>
              <a:t>08.00.11 «Математичні методи, моделі та інформаційні технології в економіці</a:t>
            </a:r>
            <a:r>
              <a:rPr lang="ru-RU" sz="2000" dirty="0" smtClean="0"/>
              <a:t>».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8D494-22F4-4B06-A81C-37DE35EA071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88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620000" cy="580926"/>
          </a:xfrm>
        </p:spPr>
        <p:txBody>
          <a:bodyPr/>
          <a:lstStyle/>
          <a:p>
            <a:pPr algn="ctr"/>
            <a:r>
              <a:rPr lang="uk-UA" i="1" dirty="0" smtClean="0">
                <a:solidFill>
                  <a:schemeClr val="accent5">
                    <a:lumMod val="50000"/>
                  </a:schemeClr>
                </a:solidFill>
              </a:rPr>
              <a:t>Атестація наукових кадрів</a:t>
            </a:r>
            <a:endParaRPr lang="ru-RU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07504" y="836712"/>
            <a:ext cx="8208912" cy="4032448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just"/>
            <a:r>
              <a:rPr lang="uk-UA" b="1" dirty="0" smtClean="0"/>
              <a:t>Ємець </a:t>
            </a:r>
            <a:r>
              <a:rPr lang="uk-UA" b="1" dirty="0"/>
              <a:t>Олег </a:t>
            </a:r>
            <a:r>
              <a:rPr lang="uk-UA" b="1" dirty="0" smtClean="0"/>
              <a:t>Олексійович </a:t>
            </a:r>
            <a:r>
              <a:rPr lang="uk-UA" dirty="0" smtClean="0"/>
              <a:t>неодноразово виступав </a:t>
            </a:r>
            <a:r>
              <a:rPr lang="uk-UA" b="1" dirty="0" smtClean="0"/>
              <a:t>опонентом при захисті дисертацій.</a:t>
            </a:r>
          </a:p>
          <a:p>
            <a:pPr algn="just"/>
            <a:r>
              <a:rPr lang="uk-UA" b="1" dirty="0"/>
              <a:t>Ємець Олег Олексійович </a:t>
            </a:r>
            <a:r>
              <a:rPr lang="uk-UA" dirty="0"/>
              <a:t>неодноразово головував </a:t>
            </a:r>
            <a:r>
              <a:rPr lang="uk-UA" dirty="0" smtClean="0"/>
              <a:t>у </a:t>
            </a:r>
            <a:r>
              <a:rPr lang="uk-UA" b="1" dirty="0" err="1" smtClean="0"/>
              <a:t>міжкафедральних</a:t>
            </a:r>
            <a:r>
              <a:rPr lang="uk-UA" b="1" dirty="0" smtClean="0"/>
              <a:t> наукових семінарах </a:t>
            </a:r>
            <a:r>
              <a:rPr lang="uk-UA" dirty="0" smtClean="0"/>
              <a:t>в</a:t>
            </a:r>
            <a:r>
              <a:rPr lang="uk-UA" b="1" dirty="0" smtClean="0"/>
              <a:t> </a:t>
            </a:r>
            <a:r>
              <a:rPr lang="uk-UA" dirty="0" smtClean="0"/>
              <a:t>Українській інженерно-педагогічний академії, на яких представляли результати докторських досліджень здобувачів кафедри вищої та прикладної</a:t>
            </a:r>
            <a:r>
              <a:rPr lang="ru-RU" dirty="0" smtClean="0"/>
              <a:t> математики.</a:t>
            </a:r>
          </a:p>
          <a:p>
            <a:pPr algn="just"/>
            <a:r>
              <a:rPr lang="uk-UA" b="1" dirty="0"/>
              <a:t>Ємець Олег Олексійович </a:t>
            </a:r>
            <a:r>
              <a:rPr lang="uk-UA" b="1" dirty="0" smtClean="0"/>
              <a:t> </a:t>
            </a:r>
            <a:r>
              <a:rPr lang="uk-UA" dirty="0" smtClean="0"/>
              <a:t>був</a:t>
            </a:r>
            <a:r>
              <a:rPr lang="uk-UA" b="1" dirty="0" smtClean="0"/>
              <a:t> членом </a:t>
            </a:r>
            <a:r>
              <a:rPr lang="uk-UA" b="1" dirty="0"/>
              <a:t>експертної ради</a:t>
            </a:r>
            <a:r>
              <a:rPr lang="uk-UA" dirty="0"/>
              <a:t> з природничих та математичних наук при ДАК    України з ліцензування та акредитації вищих навчальних закладів І-ІV рівнів. 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8D494-22F4-4B06-A81C-37DE35EA0716}" type="slidenum">
              <a:rPr lang="ru-RU" smtClean="0"/>
              <a:t>19</a:t>
            </a:fld>
            <a:endParaRPr lang="ru-RU"/>
          </a:p>
        </p:txBody>
      </p:sp>
      <p:pic>
        <p:nvPicPr>
          <p:cNvPr id="5" name="Рисунок 4" descr="http://www.matmodel.puet.edu.ua/photo/jub2014_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915" y="4365104"/>
            <a:ext cx="3901285" cy="24787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176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199040" y="116632"/>
            <a:ext cx="8117376" cy="3834514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algn="just"/>
            <a:r>
              <a:rPr lang="uk-UA" dirty="0" smtClean="0"/>
              <a:t>Кафедра математичного моделювання та соціальної інформатики створена у травні 2004 р.</a:t>
            </a:r>
          </a:p>
          <a:p>
            <a:pPr algn="just"/>
            <a:r>
              <a:rPr lang="uk-UA" dirty="0" smtClean="0"/>
              <a:t>Всі 15 років кафедра була і є випускової для </a:t>
            </a:r>
            <a:r>
              <a:rPr lang="uk-UA" dirty="0" err="1" smtClean="0"/>
              <a:t>ІТ-студентів</a:t>
            </a:r>
            <a:r>
              <a:rPr lang="uk-UA" dirty="0" smtClean="0"/>
              <a:t> спеціальностей «Соціальна інформат</a:t>
            </a:r>
            <a:r>
              <a:rPr lang="uk-UA" dirty="0"/>
              <a:t>и</a:t>
            </a:r>
            <a:r>
              <a:rPr lang="uk-UA" dirty="0" smtClean="0"/>
              <a:t>ка», «Інформатика», </a:t>
            </a:r>
            <a:r>
              <a:rPr lang="uk-UA" dirty="0"/>
              <a:t>«Комп'ютерні </a:t>
            </a:r>
            <a:r>
              <a:rPr lang="uk-UA" dirty="0" smtClean="0"/>
              <a:t>науки та інформаційні технології»,  «Комп'ютерні науки».</a:t>
            </a:r>
            <a:endParaRPr lang="ru-RU" dirty="0"/>
          </a:p>
          <a:p>
            <a:pPr algn="just"/>
            <a:r>
              <a:rPr lang="uk-UA" dirty="0" smtClean="0"/>
              <a:t>Всі 15 років завідувачем кафедри був </a:t>
            </a:r>
            <a:r>
              <a:rPr lang="uk-UA" dirty="0" err="1" smtClean="0"/>
              <a:t>д.ф.-м.н</a:t>
            </a:r>
            <a:r>
              <a:rPr lang="uk-UA" dirty="0" smtClean="0"/>
              <a:t>., проф., відмінник освіти, лауреат Державної премії України в галузі науки і техніки, Ємець Олег Олексійович.</a:t>
            </a:r>
            <a:endParaRPr lang="ru-RU" dirty="0"/>
          </a:p>
          <a:p>
            <a:pPr algn="just"/>
            <a:r>
              <a:rPr lang="uk-UA" dirty="0"/>
              <a:t>Колектив кафедри – це доктори і </a:t>
            </a:r>
            <a:r>
              <a:rPr lang="uk-UA" dirty="0" smtClean="0"/>
              <a:t>кандидати </a:t>
            </a:r>
            <a:r>
              <a:rPr lang="uk-UA" dirty="0"/>
              <a:t>наук в галузі «Теоретичні основи інформатики та кібернетики».</a:t>
            </a:r>
          </a:p>
          <a:p>
            <a:endParaRPr lang="ru-RU" dirty="0"/>
          </a:p>
        </p:txBody>
      </p:sp>
      <p:pic>
        <p:nvPicPr>
          <p:cNvPr id="5" name="Picture 2" descr="Фото кафедры 2013 14 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40" y="3712815"/>
            <a:ext cx="4464496" cy="2965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183" y="4077072"/>
            <a:ext cx="4125662" cy="242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07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7620000" cy="580926"/>
          </a:xfrm>
        </p:spPr>
        <p:txBody>
          <a:bodyPr/>
          <a:lstStyle/>
          <a:p>
            <a:pPr algn="ctr"/>
            <a:r>
              <a:rPr lang="uk-UA" i="1" dirty="0" smtClean="0">
                <a:solidFill>
                  <a:srgbClr val="0070C0"/>
                </a:solidFill>
              </a:rPr>
              <a:t>Участь в конференціях</a:t>
            </a:r>
            <a:endParaRPr lang="ru-RU" i="1" dirty="0">
              <a:solidFill>
                <a:srgbClr val="0070C0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79512" y="692696"/>
            <a:ext cx="8136904" cy="4392488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just"/>
            <a:r>
              <a:rPr lang="uk-UA" dirty="0" smtClean="0"/>
              <a:t>Завідувач </a:t>
            </a:r>
            <a:r>
              <a:rPr lang="uk-UA" dirty="0"/>
              <a:t>кафедри ММСІ, д. ф.-м. н., проф.,</a:t>
            </a:r>
            <a:r>
              <a:rPr lang="uk-UA" b="1" dirty="0"/>
              <a:t> Ємець Олег </a:t>
            </a:r>
            <a:r>
              <a:rPr lang="uk-UA" b="1" dirty="0" smtClean="0"/>
              <a:t>Олексійович брав участь у якості члена програмного комітету та учасника:</a:t>
            </a:r>
          </a:p>
          <a:p>
            <a:pPr algn="just"/>
            <a:r>
              <a:rPr lang="uk-UA" dirty="0" smtClean="0"/>
              <a:t>у щорічних</a:t>
            </a:r>
            <a:r>
              <a:rPr lang="ru-RU" dirty="0"/>
              <a:t> </a:t>
            </a:r>
            <a:r>
              <a:rPr lang="uk-UA" b="1" dirty="0" smtClean="0"/>
              <a:t>Міжнародних наукових конференціях </a:t>
            </a:r>
            <a:r>
              <a:rPr lang="ru-RU" b="1" dirty="0" smtClean="0"/>
              <a:t>«</a:t>
            </a:r>
            <a:r>
              <a:rPr lang="az-Latn-AZ" b="1" dirty="0"/>
              <a:t>Advanced Information Systems and Technologies</a:t>
            </a:r>
            <a:r>
              <a:rPr lang="az-Latn-AZ" b="1" dirty="0" smtClean="0"/>
              <a:t>»</a:t>
            </a:r>
            <a:r>
              <a:rPr lang="uk-UA" b="1" dirty="0" smtClean="0"/>
              <a:t> </a:t>
            </a:r>
            <a:r>
              <a:rPr lang="uk-UA" dirty="0" smtClean="0"/>
              <a:t>(м. Суми);</a:t>
            </a:r>
          </a:p>
          <a:p>
            <a:pPr algn="just"/>
            <a:r>
              <a:rPr lang="uk-UA" dirty="0" smtClean="0"/>
              <a:t>у </a:t>
            </a:r>
            <a:r>
              <a:rPr lang="uk-UA" b="1" dirty="0" smtClean="0"/>
              <a:t>Всеукраїнських науково-практичних</a:t>
            </a:r>
            <a:r>
              <a:rPr lang="uk-UA" dirty="0" smtClean="0"/>
              <a:t> </a:t>
            </a:r>
            <a:r>
              <a:rPr lang="uk-UA" b="1" dirty="0" smtClean="0"/>
              <a:t>конференціях молодих учених та студентів «Новітні інформаційно-комунікаційні технології в освіті»</a:t>
            </a:r>
            <a:r>
              <a:rPr lang="uk-UA" dirty="0" smtClean="0"/>
              <a:t> (м. Полтава);</a:t>
            </a:r>
          </a:p>
          <a:p>
            <a:pPr algn="just"/>
            <a:r>
              <a:rPr lang="uk-UA" dirty="0" smtClean="0"/>
              <a:t>у</a:t>
            </a:r>
            <a:r>
              <a:rPr lang="uk-UA" b="1" dirty="0" smtClean="0"/>
              <a:t> Міжнародних наукових конференціях «Математичне моделювання, оптимізація і інформаційні технології» </a:t>
            </a:r>
            <a:r>
              <a:rPr lang="uk-UA" dirty="0" smtClean="0"/>
              <a:t>(м. Кишинів, Молдова) .</a:t>
            </a:r>
            <a:endParaRPr lang="uk-UA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340127"/>
            <a:ext cx="4536504" cy="2502715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8D494-22F4-4B06-A81C-37DE35EA071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83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7620000" cy="580926"/>
          </a:xfrm>
        </p:spPr>
        <p:txBody>
          <a:bodyPr/>
          <a:lstStyle/>
          <a:p>
            <a:pPr algn="ctr"/>
            <a:r>
              <a:rPr lang="uk-UA" i="1" dirty="0" smtClean="0">
                <a:solidFill>
                  <a:srgbClr val="0070C0"/>
                </a:solidFill>
              </a:rPr>
              <a:t>Участь в конференціях</a:t>
            </a:r>
            <a:endParaRPr lang="ru-RU" i="1" dirty="0">
              <a:solidFill>
                <a:srgbClr val="0070C0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79512" y="692696"/>
            <a:ext cx="8136904" cy="4104456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just"/>
            <a:r>
              <a:rPr lang="uk-UA" dirty="0" smtClean="0"/>
              <a:t>Викладачі кафедри брали участь вітчизняних та закордонних конференціях, зокрема:</a:t>
            </a:r>
            <a:r>
              <a:rPr lang="ru-RU" b="1" dirty="0"/>
              <a:t> </a:t>
            </a:r>
            <a:endParaRPr lang="ru-RU" b="1" dirty="0" smtClean="0"/>
          </a:p>
          <a:p>
            <a:pPr algn="just"/>
            <a:r>
              <a:rPr lang="uk-UA" b="1" dirty="0" smtClean="0"/>
              <a:t>в XXIV Міжнародній науковій конференції</a:t>
            </a:r>
            <a:br>
              <a:rPr lang="uk-UA" b="1" dirty="0" smtClean="0"/>
            </a:br>
            <a:r>
              <a:rPr lang="uk-UA" b="1" dirty="0" smtClean="0"/>
              <a:t>«Проблеми прийняття рішень в умовах невизначеності»</a:t>
            </a:r>
            <a:br>
              <a:rPr lang="uk-UA" b="1" dirty="0" smtClean="0"/>
            </a:br>
            <a:r>
              <a:rPr lang="uk-UA" b="1" dirty="0" smtClean="0"/>
              <a:t>(PDMU-2014) (Чеській </a:t>
            </a:r>
            <a:r>
              <a:rPr lang="uk-UA" b="1" dirty="0" err="1" smtClean="0"/>
              <a:t>Рудолець</a:t>
            </a:r>
            <a:r>
              <a:rPr lang="uk-UA" b="1" dirty="0" smtClean="0"/>
              <a:t>, Чехія); </a:t>
            </a:r>
          </a:p>
          <a:p>
            <a:pPr algn="just"/>
            <a:r>
              <a:rPr lang="uk-UA" b="1" dirty="0" smtClean="0"/>
              <a:t>в IV Міжнародній науковій конференції «Математичне моделювання, оптимізація і інформаційні технології» (Кишинів, Молдова, 2014 р.);</a:t>
            </a:r>
          </a:p>
          <a:p>
            <a:pPr algn="just"/>
            <a:r>
              <a:rPr lang="uk-UA" b="1" dirty="0" smtClean="0"/>
              <a:t>в V Міжнародній науковій конференції «Математичне моделювання, оптимізація і інформаційні технології» (Кишинів, Молдова, 2016 р.).</a:t>
            </a:r>
          </a:p>
          <a:p>
            <a:pPr algn="just"/>
            <a:endParaRPr lang="ru-RU" b="1" dirty="0"/>
          </a:p>
          <a:p>
            <a:pPr algn="just"/>
            <a:endParaRPr lang="ru-RU" dirty="0"/>
          </a:p>
          <a:p>
            <a:pPr algn="just"/>
            <a:endParaRPr lang="uk-UA" b="1" dirty="0" smtClean="0"/>
          </a:p>
        </p:txBody>
      </p:sp>
      <p:pic>
        <p:nvPicPr>
          <p:cNvPr id="5" name="Рисунок 4" descr="http://www.matmodel.puet.edu.ua/photo/chez14_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293096"/>
            <a:ext cx="3706376" cy="2501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www.matmodel.puet.edu.ua/photo/chez14_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25144"/>
            <a:ext cx="2894268" cy="19998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462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326"/>
            <a:ext cx="7620000" cy="792088"/>
          </a:xfrm>
        </p:spPr>
        <p:txBody>
          <a:bodyPr/>
          <a:lstStyle/>
          <a:p>
            <a:pPr algn="ctr"/>
            <a:r>
              <a:rPr lang="uk-UA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Досягнення</a:t>
            </a:r>
            <a:endParaRPr lang="ru-RU" b="1" i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99792" y="908720"/>
            <a:ext cx="5688632" cy="2909664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just"/>
            <a:r>
              <a:rPr lang="uk-UA" dirty="0" smtClean="0"/>
              <a:t>В 2016 р. доцент </a:t>
            </a:r>
            <a:r>
              <a:rPr lang="uk-UA" dirty="0"/>
              <a:t>кафедри </a:t>
            </a:r>
            <a:r>
              <a:rPr lang="uk-UA" dirty="0" smtClean="0"/>
              <a:t>ММСІ, </a:t>
            </a:r>
            <a:r>
              <a:rPr lang="uk-UA" dirty="0" err="1" smtClean="0"/>
              <a:t>к.ф</a:t>
            </a:r>
            <a:r>
              <a:rPr lang="uk-UA" dirty="0" err="1"/>
              <a:t>.-</a:t>
            </a:r>
            <a:r>
              <a:rPr lang="uk-UA" dirty="0" err="1" smtClean="0"/>
              <a:t>м.н</a:t>
            </a:r>
            <a:r>
              <a:rPr lang="uk-UA" dirty="0"/>
              <a:t>., доц., </a:t>
            </a:r>
            <a:r>
              <a:rPr lang="uk-UA" b="1" dirty="0"/>
              <a:t>Ємець </a:t>
            </a:r>
            <a:r>
              <a:rPr lang="uk-UA" b="1" dirty="0" smtClean="0"/>
              <a:t>Олександра Олегівна</a:t>
            </a:r>
            <a:r>
              <a:rPr lang="uk-UA" dirty="0" smtClean="0"/>
              <a:t> </a:t>
            </a:r>
            <a:r>
              <a:rPr lang="uk-UA" b="1" dirty="0" smtClean="0"/>
              <a:t>отримала іменну </a:t>
            </a:r>
            <a:r>
              <a:rPr lang="uk-UA" b="1" dirty="0"/>
              <a:t>стипендії міського голови для молодих учених Полтави</a:t>
            </a:r>
            <a:r>
              <a:rPr lang="uk-UA" dirty="0" smtClean="0"/>
              <a:t>!</a:t>
            </a:r>
          </a:p>
          <a:p>
            <a:pPr algn="just"/>
            <a:r>
              <a:rPr lang="uk-UA" dirty="0" smtClean="0"/>
              <a:t>В 2016 р</a:t>
            </a:r>
            <a:r>
              <a:rPr lang="uk-UA" dirty="0"/>
              <a:t>. </a:t>
            </a:r>
            <a:r>
              <a:rPr lang="uk-UA" dirty="0" smtClean="0"/>
              <a:t>викладачі </a:t>
            </a:r>
            <a:r>
              <a:rPr lang="uk-UA" dirty="0"/>
              <a:t>кафедри </a:t>
            </a:r>
            <a:r>
              <a:rPr lang="uk-UA" dirty="0" smtClean="0"/>
              <a:t>ММСІ, </a:t>
            </a:r>
            <a:r>
              <a:rPr lang="uk-UA" dirty="0" err="1" smtClean="0"/>
              <a:t>к.ф</a:t>
            </a:r>
            <a:r>
              <a:rPr lang="uk-UA" dirty="0" err="1"/>
              <a:t>.-</a:t>
            </a:r>
            <a:r>
              <a:rPr lang="uk-UA" dirty="0" err="1" smtClean="0"/>
              <a:t>м.н</a:t>
            </a:r>
            <a:r>
              <a:rPr lang="uk-UA" dirty="0"/>
              <a:t>. </a:t>
            </a:r>
            <a:r>
              <a:rPr lang="uk-UA" b="1" dirty="0" err="1" smtClean="0"/>
              <a:t>Чілікіна</a:t>
            </a:r>
            <a:r>
              <a:rPr lang="uk-UA" b="1" dirty="0" smtClean="0"/>
              <a:t> Тетяна </a:t>
            </a:r>
            <a:r>
              <a:rPr lang="uk-UA" b="1" dirty="0"/>
              <a:t>Василівна </a:t>
            </a:r>
            <a:r>
              <a:rPr lang="uk-UA" dirty="0"/>
              <a:t>та </a:t>
            </a:r>
            <a:r>
              <a:rPr lang="uk-UA" dirty="0" err="1" smtClean="0"/>
              <a:t>к.ф</a:t>
            </a:r>
            <a:r>
              <a:rPr lang="uk-UA" dirty="0" err="1"/>
              <a:t>.-</a:t>
            </a:r>
            <a:r>
              <a:rPr lang="uk-UA" dirty="0" err="1" smtClean="0"/>
              <a:t>м.н</a:t>
            </a:r>
            <a:r>
              <a:rPr lang="uk-UA" dirty="0"/>
              <a:t>. </a:t>
            </a:r>
            <a:r>
              <a:rPr lang="uk-UA" b="1" dirty="0" smtClean="0"/>
              <a:t>Ольховський Дмитро </a:t>
            </a:r>
            <a:r>
              <a:rPr lang="uk-UA" b="1" dirty="0" err="1" smtClean="0"/>
              <a:t>Миколаєвич</a:t>
            </a:r>
            <a:r>
              <a:rPr lang="uk-UA" b="1" dirty="0" smtClean="0"/>
              <a:t> отримали вчені </a:t>
            </a:r>
            <a:r>
              <a:rPr lang="uk-UA" b="1" dirty="0"/>
              <a:t>звання доцентів!</a:t>
            </a:r>
            <a:endParaRPr lang="ru-RU" b="1" dirty="0"/>
          </a:p>
          <a:p>
            <a:pPr algn="just"/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36" y="908720"/>
            <a:ext cx="2245940" cy="3207529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962400"/>
            <a:ext cx="3960440" cy="2778968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8D494-22F4-4B06-A81C-37DE35EA071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91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136903" cy="868958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accent5"/>
                </a:solidFill>
              </a:rPr>
              <a:t>Майбутні </a:t>
            </a:r>
            <a:r>
              <a:rPr lang="uk-UA" dirty="0" err="1" smtClean="0">
                <a:solidFill>
                  <a:schemeClr val="accent5"/>
                </a:solidFill>
              </a:rPr>
              <a:t>ІТ-ішники</a:t>
            </a:r>
            <a:endParaRPr lang="ru-RU" dirty="0">
              <a:solidFill>
                <a:schemeClr val="accent5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8181381" cy="1224136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just"/>
            <a:r>
              <a:rPr lang="ru-RU" dirty="0" smtClean="0"/>
              <a:t>В 2018-19 </a:t>
            </a:r>
            <a:r>
              <a:rPr lang="ru-RU" dirty="0" err="1" smtClean="0"/>
              <a:t>н.р</a:t>
            </a:r>
            <a:r>
              <a:rPr lang="ru-RU" dirty="0" smtClean="0"/>
              <a:t>. </a:t>
            </a:r>
            <a:r>
              <a:rPr lang="uk-UA" dirty="0" smtClean="0"/>
              <a:t>на спеціальностях «Комп'ютерні науки», «</a:t>
            </a:r>
            <a:r>
              <a:rPr lang="uk-UA" dirty="0"/>
              <a:t>Комп'ютерні </a:t>
            </a:r>
            <a:r>
              <a:rPr lang="uk-UA" dirty="0" smtClean="0"/>
              <a:t>науки та інформаційні технології» та «Інформатика» навчається  </a:t>
            </a:r>
            <a:r>
              <a:rPr lang="uk-UA" b="1" dirty="0" smtClean="0"/>
              <a:t>більше 200 студентів</a:t>
            </a:r>
            <a:r>
              <a:rPr lang="uk-UA" dirty="0" smtClean="0"/>
              <a:t>.</a:t>
            </a:r>
            <a:endParaRPr lang="en-US" dirty="0" smtClean="0"/>
          </a:p>
          <a:p>
            <a:pPr marL="114300" indent="0">
              <a:buNone/>
            </a:pPr>
            <a:endParaRPr lang="uk-UA" dirty="0" smtClean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64904"/>
            <a:ext cx="4464496" cy="324036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700" y="3717032"/>
            <a:ext cx="4176464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4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0"/>
            <a:ext cx="5544616" cy="652934"/>
          </a:xfrm>
        </p:spPr>
        <p:txBody>
          <a:bodyPr/>
          <a:lstStyle/>
          <a:p>
            <a:pPr algn="ctr"/>
            <a:r>
              <a:rPr lang="uk-UA" b="1" i="1" dirty="0">
                <a:solidFill>
                  <a:schemeClr val="accent1"/>
                </a:solidFill>
              </a:rPr>
              <a:t>Іноземні  студенти</a:t>
            </a:r>
            <a:endParaRPr lang="ru-RU" i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91677" y="692696"/>
            <a:ext cx="8201931" cy="506342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uk-UA" dirty="0" smtClean="0"/>
              <a:t>Кафедра ММСІ розпочала навчання іноземних студентів.</a:t>
            </a:r>
            <a:endParaRPr lang="ru-RU" dirty="0"/>
          </a:p>
        </p:txBody>
      </p:sp>
      <p:pic>
        <p:nvPicPr>
          <p:cNvPr id="2051" name="Picture 3" descr="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43054"/>
            <a:ext cx="3744416" cy="280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47" y="1370959"/>
            <a:ext cx="3196079" cy="2447414"/>
          </a:xfrm>
          <a:prstGeom prst="rect">
            <a:avLst/>
          </a:prstGeom>
        </p:spPr>
      </p:pic>
      <p:pic>
        <p:nvPicPr>
          <p:cNvPr id="2052" name="Picture 4" descr="D:\Новая папка (2)\IMG_20180227_1335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54" y="4005064"/>
            <a:ext cx="3580072" cy="268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160" y="4244158"/>
            <a:ext cx="4032448" cy="256897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8D494-22F4-4B06-A81C-37DE35EA071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4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24" y="4149080"/>
            <a:ext cx="3616088" cy="260917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142807"/>
            <a:ext cx="5520505" cy="796950"/>
          </a:xfrm>
        </p:spPr>
        <p:txBody>
          <a:bodyPr/>
          <a:lstStyle/>
          <a:p>
            <a:pPr algn="r"/>
            <a:r>
              <a:rPr lang="uk-UA" b="1" i="1" dirty="0" smtClean="0">
                <a:solidFill>
                  <a:schemeClr val="accent1"/>
                </a:solidFill>
              </a:rPr>
              <a:t>Іноземні  студенти</a:t>
            </a:r>
            <a:endParaRPr lang="ru-RU" b="1" i="1" dirty="0">
              <a:solidFill>
                <a:schemeClr val="accent1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699792" y="980728"/>
            <a:ext cx="5600442" cy="1152128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just"/>
            <a:r>
              <a:rPr lang="uk-UA" dirty="0" smtClean="0"/>
              <a:t>Вже підготовлено </a:t>
            </a:r>
            <a:r>
              <a:rPr lang="uk-UA" dirty="0"/>
              <a:t>близько </a:t>
            </a:r>
            <a:r>
              <a:rPr lang="uk-UA" b="1" dirty="0"/>
              <a:t>20 фахівців </a:t>
            </a:r>
            <a:r>
              <a:rPr lang="uk-UA" dirty="0"/>
              <a:t>для економік </a:t>
            </a:r>
            <a:r>
              <a:rPr lang="uk-UA" b="1" dirty="0"/>
              <a:t>Азербайджану, Грузії, Нігерії, Сьєрра-Леоне, Тунісу.</a:t>
            </a:r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725256"/>
            <a:ext cx="2968938" cy="2027297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25" y="142807"/>
            <a:ext cx="2304257" cy="2985516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814" y="2379675"/>
            <a:ext cx="2988275" cy="2133029"/>
          </a:xfrm>
          <a:prstGeom prst="rect">
            <a:avLst/>
          </a:prstGeom>
        </p:spPr>
      </p:pic>
      <p:pic>
        <p:nvPicPr>
          <p:cNvPr id="1026" name="Picture 2" descr="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149" y="2276872"/>
            <a:ext cx="3421011" cy="228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8D494-22F4-4B06-A81C-37DE35EA071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42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56553"/>
            <a:ext cx="3024336" cy="19307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68693"/>
            <a:ext cx="3050299" cy="724942"/>
          </a:xfrm>
        </p:spPr>
        <p:txBody>
          <a:bodyPr/>
          <a:lstStyle/>
          <a:p>
            <a:r>
              <a:rPr lang="uk-UA" sz="4400" b="1" i="1" dirty="0" smtClean="0">
                <a:solidFill>
                  <a:schemeClr val="accent1"/>
                </a:solidFill>
              </a:rPr>
              <a:t>Іноземні </a:t>
            </a:r>
            <a:br>
              <a:rPr lang="uk-UA" sz="4400" b="1" i="1" dirty="0" smtClean="0">
                <a:solidFill>
                  <a:schemeClr val="accent1"/>
                </a:solidFill>
              </a:rPr>
            </a:br>
            <a:r>
              <a:rPr lang="uk-UA" sz="4400" b="1" i="1" dirty="0" smtClean="0">
                <a:solidFill>
                  <a:schemeClr val="accent1"/>
                </a:solidFill>
              </a:rPr>
              <a:t>студенти</a:t>
            </a:r>
            <a:endParaRPr lang="ru-RU" sz="4400" b="1" i="1" dirty="0">
              <a:solidFill>
                <a:schemeClr val="accent1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79512" y="2504793"/>
            <a:ext cx="8136904" cy="1499526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just"/>
            <a:r>
              <a:rPr lang="uk-UA" dirty="0"/>
              <a:t>В 2018-19 </a:t>
            </a:r>
            <a:r>
              <a:rPr lang="uk-UA" dirty="0" err="1"/>
              <a:t>н.р</a:t>
            </a:r>
            <a:r>
              <a:rPr lang="uk-UA" dirty="0"/>
              <a:t>. навчається </a:t>
            </a:r>
            <a:r>
              <a:rPr lang="uk-UA" b="1" dirty="0"/>
              <a:t>близько</a:t>
            </a:r>
            <a:r>
              <a:rPr lang="uk-UA" dirty="0"/>
              <a:t> </a:t>
            </a:r>
            <a:r>
              <a:rPr lang="uk-UA" b="1" dirty="0"/>
              <a:t>тридцяти іноземних студентів з 14 країн світу:</a:t>
            </a:r>
            <a:r>
              <a:rPr lang="uk-UA" dirty="0"/>
              <a:t> Азербайджану, Алжиру, Гамбії, Гани, Зімбабве, Ємену, Індії, Марокко, Нігерії, Пакистану, Сполучених штатів Америки, Судану, Сьєрра-Леоне, Туркменістану.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97828"/>
            <a:ext cx="3491518" cy="2358286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934" y="4076868"/>
            <a:ext cx="4109729" cy="2614305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0"/>
            <a:ext cx="3389173" cy="238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4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306"/>
            <a:ext cx="7620000" cy="792088"/>
          </a:xfrm>
        </p:spPr>
        <p:txBody>
          <a:bodyPr/>
          <a:lstStyle/>
          <a:p>
            <a:pPr algn="ctr"/>
            <a:r>
              <a:rPr lang="uk-UA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Заочна  форма  навчання</a:t>
            </a:r>
            <a:endParaRPr lang="ru-RU" b="1" i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51520" y="836712"/>
            <a:ext cx="7825680" cy="2592288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dirty="0" smtClean="0"/>
              <a:t>На к</a:t>
            </a:r>
            <a:r>
              <a:rPr lang="uk-UA" dirty="0" err="1" smtClean="0"/>
              <a:t>афедрі</a:t>
            </a:r>
            <a:r>
              <a:rPr lang="uk-UA" dirty="0" smtClean="0"/>
              <a:t> </a:t>
            </a:r>
            <a:r>
              <a:rPr lang="uk-UA" smtClean="0"/>
              <a:t>ММСІ ведеться </a:t>
            </a:r>
            <a:r>
              <a:rPr lang="uk-UA" dirty="0" smtClean="0"/>
              <a:t>навчання </a:t>
            </a:r>
            <a:r>
              <a:rPr lang="uk-UA" b="1" dirty="0" smtClean="0"/>
              <a:t>за</a:t>
            </a:r>
            <a:r>
              <a:rPr lang="uk-UA" dirty="0" smtClean="0"/>
              <a:t> </a:t>
            </a:r>
            <a:r>
              <a:rPr lang="uk-UA" b="1" dirty="0" smtClean="0"/>
              <a:t>заочною формою</a:t>
            </a:r>
            <a:r>
              <a:rPr lang="uk-UA" dirty="0" smtClean="0"/>
              <a:t>.</a:t>
            </a:r>
          </a:p>
          <a:p>
            <a:pPr marL="114300" indent="0">
              <a:buNone/>
            </a:pPr>
            <a:r>
              <a:rPr lang="uk-UA" dirty="0" smtClean="0"/>
              <a:t>    Вже здійснено </a:t>
            </a:r>
            <a:r>
              <a:rPr lang="uk-UA" b="1" dirty="0" smtClean="0"/>
              <a:t>7 випусків: </a:t>
            </a:r>
          </a:p>
          <a:p>
            <a:r>
              <a:rPr lang="uk-UA" dirty="0"/>
              <a:t>три випуски </a:t>
            </a:r>
            <a:r>
              <a:rPr lang="uk-UA" dirty="0" smtClean="0"/>
              <a:t>магістрів, </a:t>
            </a:r>
          </a:p>
          <a:p>
            <a:r>
              <a:rPr lang="uk-UA" dirty="0" smtClean="0"/>
              <a:t>в тому числі один випуск </a:t>
            </a:r>
            <a:r>
              <a:rPr lang="uk-UA" dirty="0" err="1" smtClean="0"/>
              <a:t>магістрів-перехресників</a:t>
            </a:r>
            <a:r>
              <a:rPr lang="uk-UA" dirty="0" smtClean="0"/>
              <a:t>;</a:t>
            </a:r>
          </a:p>
          <a:p>
            <a:r>
              <a:rPr lang="uk-UA" dirty="0" smtClean="0"/>
              <a:t>один випуск спеціалістів;</a:t>
            </a:r>
          </a:p>
          <a:p>
            <a:r>
              <a:rPr lang="uk-UA" dirty="0" smtClean="0"/>
              <a:t>три випуски бакалаврів.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756465"/>
            <a:ext cx="3528392" cy="1922774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81030"/>
            <a:ext cx="3779828" cy="2798946"/>
          </a:xfrm>
          <a:prstGeom prst="rect">
            <a:avLst/>
          </a:prstGeom>
        </p:spPr>
      </p:pic>
      <p:pic>
        <p:nvPicPr>
          <p:cNvPr id="6" name="Рисунок 5" descr="IMG_20190322_104011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71509" y="2620883"/>
            <a:ext cx="3114229" cy="203225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8D494-22F4-4B06-A81C-37DE35EA0716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50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136904" cy="868958"/>
          </a:xfrm>
          <a:solidFill>
            <a:schemeClr val="accent1"/>
          </a:solidFill>
        </p:spPr>
        <p:txBody>
          <a:bodyPr/>
          <a:lstStyle/>
          <a:p>
            <a:pPr algn="ctr"/>
            <a:r>
              <a:rPr lang="uk-UA" b="1" i="1" dirty="0" smtClean="0">
                <a:solidFill>
                  <a:schemeClr val="accent3">
                    <a:lumMod val="75000"/>
                  </a:schemeClr>
                </a:solidFill>
              </a:rPr>
              <a:t>Дистанційна  освіта</a:t>
            </a:r>
            <a:endParaRPr lang="ru-RU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51520" y="1196752"/>
            <a:ext cx="8136904" cy="3312368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uk-UA" dirty="0"/>
              <a:t>Кафедра ММСІ </a:t>
            </a:r>
            <a:r>
              <a:rPr lang="uk-UA" dirty="0" smtClean="0"/>
              <a:t>здійснює навчання </a:t>
            </a:r>
            <a:r>
              <a:rPr lang="uk-UA" b="1" dirty="0"/>
              <a:t>за</a:t>
            </a:r>
            <a:r>
              <a:rPr lang="uk-UA" dirty="0"/>
              <a:t> </a:t>
            </a:r>
            <a:r>
              <a:rPr lang="uk-UA" b="1" dirty="0" smtClean="0"/>
              <a:t>дистанційною формою</a:t>
            </a:r>
            <a:r>
              <a:rPr lang="uk-UA" dirty="0" smtClean="0"/>
              <a:t>.</a:t>
            </a:r>
          </a:p>
          <a:p>
            <a:pPr algn="just"/>
            <a:r>
              <a:rPr lang="uk-UA" dirty="0" smtClean="0"/>
              <a:t>В 2018-19 </a:t>
            </a:r>
            <a:r>
              <a:rPr lang="uk-UA" dirty="0" err="1" smtClean="0"/>
              <a:t>н.р</a:t>
            </a:r>
            <a:r>
              <a:rPr lang="uk-UA" dirty="0" smtClean="0"/>
              <a:t>. таку форму обрав студент першого курсу спеціальності «Комп'ютерні науки» </a:t>
            </a:r>
            <a:r>
              <a:rPr lang="uk-UA" b="1" dirty="0" err="1" smtClean="0"/>
              <a:t>Чорнищук</a:t>
            </a:r>
            <a:r>
              <a:rPr lang="uk-UA" b="1" dirty="0" smtClean="0"/>
              <a:t> Руслан</a:t>
            </a:r>
            <a:r>
              <a:rPr lang="uk-UA" dirty="0" smtClean="0"/>
              <a:t>, який отримує дві освіти одночасно (в Україні та в Німеччині). Дистанційні заняття проводяться також для </a:t>
            </a:r>
            <a:r>
              <a:rPr lang="uk-UA" b="1" dirty="0" smtClean="0"/>
              <a:t>групи студентів третього курсу </a:t>
            </a:r>
            <a:r>
              <a:rPr lang="uk-UA" dirty="0"/>
              <a:t>спеціальності «Комп'ютерні </a:t>
            </a:r>
            <a:r>
              <a:rPr lang="uk-UA" dirty="0" smtClean="0"/>
              <a:t>науки та інформаційні технології»  </a:t>
            </a:r>
            <a:r>
              <a:rPr lang="uk-UA" b="1" dirty="0" smtClean="0"/>
              <a:t>із Хмельницького</a:t>
            </a:r>
            <a:r>
              <a:rPr lang="uk-UA" dirty="0" smtClean="0"/>
              <a:t>.</a:t>
            </a:r>
            <a:endParaRPr lang="uk-UA" dirty="0"/>
          </a:p>
          <a:p>
            <a:pPr algn="just"/>
            <a:r>
              <a:rPr lang="uk-UA" dirty="0" smtClean="0"/>
              <a:t>В 2016-17 </a:t>
            </a:r>
            <a:r>
              <a:rPr lang="uk-UA" dirty="0" err="1" smtClean="0"/>
              <a:t>н.р</a:t>
            </a:r>
            <a:r>
              <a:rPr lang="uk-UA" dirty="0"/>
              <a:t>. </a:t>
            </a:r>
            <a:r>
              <a:rPr lang="uk-UA" dirty="0" smtClean="0"/>
              <a:t>на такій формі навчався </a:t>
            </a:r>
            <a:r>
              <a:rPr lang="uk-UA" b="1" dirty="0" err="1" smtClean="0"/>
              <a:t>Відюк</a:t>
            </a:r>
            <a:r>
              <a:rPr lang="uk-UA" b="1" dirty="0" smtClean="0"/>
              <a:t> Олександр</a:t>
            </a:r>
            <a:r>
              <a:rPr lang="uk-UA" dirty="0" smtClean="0"/>
              <a:t>, який також отримував  </a:t>
            </a:r>
            <a:r>
              <a:rPr lang="uk-UA" dirty="0"/>
              <a:t>дві освіти одночасно (в Україні та в </a:t>
            </a:r>
            <a:r>
              <a:rPr lang="uk-UA" dirty="0" smtClean="0"/>
              <a:t>Словаччині).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139907"/>
            <a:ext cx="4567389" cy="2718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8D494-22F4-4B06-A81C-37DE35EA071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36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79512" y="908720"/>
            <a:ext cx="8064896" cy="3259192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marL="114300" indent="0" algn="just">
              <a:buNone/>
            </a:pPr>
            <a:r>
              <a:rPr lang="uk-UA" b="1" dirty="0" smtClean="0"/>
              <a:t>Кафедра ММСІ дає можливість отримати другу вищу </a:t>
            </a:r>
            <a:r>
              <a:rPr lang="uk-UA" b="1" dirty="0" err="1" smtClean="0"/>
              <a:t>ІТ-освіту</a:t>
            </a:r>
            <a:r>
              <a:rPr lang="uk-UA" b="1" dirty="0" smtClean="0"/>
              <a:t>:</a:t>
            </a:r>
          </a:p>
          <a:p>
            <a:pPr lvl="0" algn="just"/>
            <a:r>
              <a:rPr lang="uk-UA" dirty="0" smtClean="0"/>
              <a:t>через навчання </a:t>
            </a:r>
            <a:r>
              <a:rPr lang="uk-UA" b="1" dirty="0"/>
              <a:t>в </a:t>
            </a:r>
            <a:r>
              <a:rPr lang="uk-UA" b="1" dirty="0" smtClean="0"/>
              <a:t>магістратурі </a:t>
            </a:r>
            <a:r>
              <a:rPr lang="uk-UA" b="1" dirty="0"/>
              <a:t>на </a:t>
            </a:r>
            <a:r>
              <a:rPr lang="uk-UA" b="1" dirty="0" smtClean="0"/>
              <a:t>перехресній формі</a:t>
            </a:r>
            <a:r>
              <a:rPr lang="uk-UA" dirty="0" smtClean="0"/>
              <a:t> (2 р.);</a:t>
            </a:r>
            <a:endParaRPr lang="ru-RU" dirty="0"/>
          </a:p>
          <a:p>
            <a:pPr lvl="0" algn="just"/>
            <a:r>
              <a:rPr lang="uk-UA" dirty="0"/>
              <a:t>через навчання </a:t>
            </a:r>
            <a:r>
              <a:rPr lang="uk-UA" b="1" dirty="0" smtClean="0"/>
              <a:t>разом </a:t>
            </a:r>
            <a:r>
              <a:rPr lang="uk-UA" b="1" dirty="0"/>
              <a:t>зі студентами </a:t>
            </a:r>
            <a:r>
              <a:rPr lang="uk-UA" b="1" dirty="0" err="1"/>
              <a:t>бакалаврату</a:t>
            </a:r>
            <a:r>
              <a:rPr lang="uk-UA" dirty="0"/>
              <a:t>, </a:t>
            </a:r>
            <a:r>
              <a:rPr lang="uk-UA" b="1" dirty="0"/>
              <a:t>розпочавши</a:t>
            </a:r>
            <a:r>
              <a:rPr lang="uk-UA" dirty="0"/>
              <a:t> </a:t>
            </a:r>
            <a:r>
              <a:rPr lang="uk-UA" b="1" dirty="0"/>
              <a:t>навчання</a:t>
            </a:r>
            <a:r>
              <a:rPr lang="uk-UA" dirty="0"/>
              <a:t> </a:t>
            </a:r>
            <a:r>
              <a:rPr lang="uk-UA" b="1" dirty="0" smtClean="0"/>
              <a:t>з 2 курсу </a:t>
            </a:r>
            <a:r>
              <a:rPr lang="uk-UA" dirty="0" smtClean="0"/>
              <a:t>(3 р. навчання).</a:t>
            </a:r>
          </a:p>
          <a:p>
            <a:pPr lvl="0" algn="just"/>
            <a:endParaRPr lang="ru-RU" dirty="0"/>
          </a:p>
          <a:p>
            <a:pPr lvl="0" algn="just"/>
            <a:r>
              <a:rPr lang="uk-UA" dirty="0" smtClean="0"/>
              <a:t>Близько </a:t>
            </a:r>
            <a:r>
              <a:rPr lang="uk-UA" b="1" dirty="0" smtClean="0"/>
              <a:t>10 студентів </a:t>
            </a:r>
            <a:r>
              <a:rPr lang="uk-UA" dirty="0" smtClean="0"/>
              <a:t>вже</a:t>
            </a:r>
            <a:r>
              <a:rPr lang="uk-UA" b="1" dirty="0" smtClean="0"/>
              <a:t> отримали </a:t>
            </a:r>
            <a:r>
              <a:rPr lang="uk-UA" dirty="0" smtClean="0"/>
              <a:t>другу вищу </a:t>
            </a:r>
            <a:r>
              <a:rPr lang="uk-UA" dirty="0" err="1" smtClean="0"/>
              <a:t>ІТ-освіту</a:t>
            </a:r>
            <a:r>
              <a:rPr lang="en-US" dirty="0"/>
              <a:t>.</a:t>
            </a:r>
            <a:endParaRPr lang="uk-UA" dirty="0"/>
          </a:p>
          <a:p>
            <a:pPr algn="just"/>
            <a:r>
              <a:rPr lang="uk-UA" dirty="0" smtClean="0"/>
              <a:t>Ще </a:t>
            </a:r>
            <a:r>
              <a:rPr lang="uk-UA" b="1" dirty="0" smtClean="0"/>
              <a:t>7 студентів отримують зараз </a:t>
            </a:r>
            <a:r>
              <a:rPr lang="uk-UA" dirty="0"/>
              <a:t>другу вищу </a:t>
            </a:r>
            <a:r>
              <a:rPr lang="uk-UA" dirty="0" err="1"/>
              <a:t>ІТ-освіту</a:t>
            </a:r>
            <a:r>
              <a:rPr lang="uk-UA" dirty="0"/>
              <a:t> </a:t>
            </a:r>
            <a:r>
              <a:rPr lang="uk-UA" b="1" dirty="0" smtClean="0"/>
              <a:t>в магістратурі</a:t>
            </a:r>
            <a:r>
              <a:rPr lang="uk-UA" dirty="0" smtClean="0"/>
              <a:t>, а </a:t>
            </a:r>
            <a:r>
              <a:rPr lang="uk-UA" b="1" dirty="0" smtClean="0"/>
              <a:t>12 - на </a:t>
            </a:r>
            <a:r>
              <a:rPr lang="uk-UA" b="1" dirty="0" err="1" smtClean="0"/>
              <a:t>бакалавраті</a:t>
            </a:r>
            <a:r>
              <a:rPr lang="uk-UA" b="1" dirty="0" smtClean="0"/>
              <a:t>.</a:t>
            </a:r>
            <a:endParaRPr lang="ru-RU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620000" cy="724942"/>
          </a:xfrm>
        </p:spPr>
        <p:txBody>
          <a:bodyPr/>
          <a:lstStyle/>
          <a:p>
            <a:pPr algn="ctr"/>
            <a:r>
              <a:rPr lang="uk-UA" b="1" i="1" dirty="0" smtClean="0">
                <a:solidFill>
                  <a:schemeClr val="accent5"/>
                </a:solidFill>
              </a:rPr>
              <a:t>Друга  вища  освіта</a:t>
            </a:r>
            <a:endParaRPr lang="ru-RU" b="1" i="1" dirty="0">
              <a:solidFill>
                <a:schemeClr val="accent5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20569"/>
            <a:ext cx="3528392" cy="2810678"/>
          </a:xfrm>
          <a:prstGeom prst="rect">
            <a:avLst/>
          </a:prstGeom>
        </p:spPr>
      </p:pic>
      <p:pic>
        <p:nvPicPr>
          <p:cNvPr id="5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038349"/>
            <a:ext cx="4181872" cy="257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1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386" y="116632"/>
            <a:ext cx="6684870" cy="1700808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uk-UA" sz="4000" i="1" dirty="0" smtClean="0">
                <a:solidFill>
                  <a:schemeClr val="accent4">
                    <a:lumMod val="75000"/>
                  </a:schemeClr>
                </a:solidFill>
              </a:rPr>
              <a:t>Наукова школа</a:t>
            </a:r>
            <a:br>
              <a:rPr lang="uk-UA" sz="4000" i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uk-UA" sz="4000" i="1" dirty="0" smtClean="0">
                <a:solidFill>
                  <a:schemeClr val="accent4">
                    <a:lumMod val="75000"/>
                  </a:schemeClr>
                </a:solidFill>
              </a:rPr>
              <a:t>«Комбінаторна оптимізація</a:t>
            </a:r>
            <a:br>
              <a:rPr lang="uk-UA" sz="4000" i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uk-UA" sz="4000" i="1" dirty="0" smtClean="0">
                <a:solidFill>
                  <a:schemeClr val="accent4">
                    <a:lumMod val="75000"/>
                  </a:schemeClr>
                </a:solidFill>
              </a:rPr>
              <a:t>та </a:t>
            </a:r>
            <a:r>
              <a:rPr lang="uk-UA" sz="4000" i="1" dirty="0">
                <a:solidFill>
                  <a:schemeClr val="accent4">
                    <a:lumMod val="75000"/>
                  </a:schemeClr>
                </a:solidFill>
              </a:rPr>
              <a:t>інформаційні технології»</a:t>
            </a:r>
            <a:endParaRPr lang="ru-RU" sz="4000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988840"/>
            <a:ext cx="8064896" cy="453995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algn="just"/>
            <a:r>
              <a:rPr lang="uk-UA" dirty="0"/>
              <a:t>На кафедрі </a:t>
            </a:r>
            <a:r>
              <a:rPr lang="uk-UA" dirty="0" smtClean="0"/>
              <a:t>ММСІ успішно </a:t>
            </a:r>
            <a:r>
              <a:rPr lang="uk-UA" dirty="0"/>
              <a:t>функціонує наукова школа </a:t>
            </a:r>
            <a:r>
              <a:rPr lang="uk-UA" b="1" dirty="0"/>
              <a:t>«Комбінаторна оптимізації та інформаційні технології»</a:t>
            </a:r>
            <a:r>
              <a:rPr lang="uk-UA" dirty="0"/>
              <a:t>, яку очолює проф., </a:t>
            </a:r>
            <a:r>
              <a:rPr lang="uk-UA" dirty="0" err="1"/>
              <a:t>д.ф.-м.н</a:t>
            </a:r>
            <a:r>
              <a:rPr lang="uk-UA" dirty="0"/>
              <a:t>. </a:t>
            </a:r>
            <a:r>
              <a:rPr lang="uk-UA" b="1" dirty="0"/>
              <a:t>Ємець Олег Олексійович</a:t>
            </a:r>
            <a:r>
              <a:rPr lang="uk-UA" dirty="0"/>
              <a:t>. </a:t>
            </a:r>
            <a:endParaRPr lang="uk-UA" dirty="0" smtClean="0"/>
          </a:p>
          <a:p>
            <a:pPr algn="just"/>
            <a:r>
              <a:rPr lang="uk-UA" dirty="0"/>
              <a:t>Під його керівництвом захистили дисертації кандидата фізико-математичних наук </a:t>
            </a:r>
            <a:r>
              <a:rPr lang="uk-UA" b="1" dirty="0"/>
              <a:t>13 вчених </a:t>
            </a:r>
            <a:r>
              <a:rPr lang="uk-UA" dirty="0"/>
              <a:t>(в тому числі доцент кафедри Парфьонова Т.О. та керівник сектору дистанційного навчання Ольховська О.В.). </a:t>
            </a:r>
            <a:endParaRPr lang="uk-UA" dirty="0" smtClean="0"/>
          </a:p>
          <a:p>
            <a:pPr algn="just"/>
            <a:r>
              <a:rPr lang="uk-UA" dirty="0"/>
              <a:t>В рамках школи захистили дисертації доценти кафедри Ольховський Д.М., </a:t>
            </a:r>
            <a:r>
              <a:rPr lang="uk-UA" dirty="0" err="1"/>
              <a:t>Чілікіна</a:t>
            </a:r>
            <a:r>
              <a:rPr lang="uk-UA" dirty="0"/>
              <a:t> Т.В., Олексійчук Ю.Ф. (керівник – проф., </a:t>
            </a:r>
            <a:r>
              <a:rPr lang="uk-UA" dirty="0" err="1"/>
              <a:t>к.ф.-м.н</a:t>
            </a:r>
            <a:r>
              <a:rPr lang="uk-UA" dirty="0"/>
              <a:t>. Ємець Є.М.) та під керівництвом </a:t>
            </a:r>
            <a:r>
              <a:rPr lang="uk-UA" dirty="0" err="1"/>
              <a:t>д.ф.-м.н</a:t>
            </a:r>
            <a:r>
              <a:rPr lang="uk-UA" dirty="0"/>
              <a:t>., проф. Донця Г.П. з Інституту кібернетики НАНУ – доцент кафедри Ємець </a:t>
            </a:r>
            <a:r>
              <a:rPr lang="uk-UA" dirty="0" err="1"/>
              <a:t>Ол-ра</a:t>
            </a:r>
            <a:r>
              <a:rPr lang="uk-UA" dirty="0"/>
              <a:t> О.</a:t>
            </a:r>
            <a:endParaRPr lang="ru-RU" dirty="0"/>
          </a:p>
          <a:p>
            <a:pPr algn="just"/>
            <a:r>
              <a:rPr lang="uk-UA" dirty="0"/>
              <a:t>Зараз в аспірантурі кафедри </a:t>
            </a:r>
            <a:r>
              <a:rPr lang="uk-UA" dirty="0" smtClean="0"/>
              <a:t>вчиться </a:t>
            </a:r>
            <a:r>
              <a:rPr lang="uk-UA" dirty="0" err="1"/>
              <a:t>Поляков</a:t>
            </a:r>
            <a:r>
              <a:rPr lang="uk-UA" dirty="0"/>
              <a:t> І.М. (керівник – проф., </a:t>
            </a:r>
            <a:r>
              <a:rPr lang="uk-UA" dirty="0" err="1"/>
              <a:t>д.ф.-м.н</a:t>
            </a:r>
            <a:r>
              <a:rPr lang="uk-UA" dirty="0"/>
              <a:t>. Ємець </a:t>
            </a:r>
            <a:r>
              <a:rPr lang="uk-UA" dirty="0" smtClean="0"/>
              <a:t>О.О)</a:t>
            </a:r>
            <a:endParaRPr lang="ru-RU" dirty="0"/>
          </a:p>
          <a:p>
            <a:pPr algn="just"/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8D494-22F4-4B06-A81C-37DE35EA0716}" type="slidenum">
              <a:rPr lang="ru-RU" smtClean="0"/>
              <a:t>3</a:t>
            </a:fld>
            <a:endParaRPr lang="ru-RU"/>
          </a:p>
        </p:txBody>
      </p:sp>
      <p:pic>
        <p:nvPicPr>
          <p:cNvPr id="5" name="Picture 2" descr="E:\Oleksandra\02 ПУЕТ\02 Дипломники\Дипломы курсовые\20 2019_20 Дипломы\01 МР Козодуб\10 Програма Козодуб\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687" y="172534"/>
            <a:ext cx="1801785" cy="160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83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0192" y="116631"/>
            <a:ext cx="472028" cy="2443311"/>
          </a:xfrm>
          <a:solidFill>
            <a:schemeClr val="tx2">
              <a:lumMod val="20000"/>
              <a:lumOff val="80000"/>
            </a:schemeClr>
          </a:solidFill>
        </p:spPr>
        <p:txBody>
          <a:bodyPr vert="horz"/>
          <a:lstStyle/>
          <a:p>
            <a:r>
              <a:rPr lang="uk-UA" sz="3200" b="1" i="1" dirty="0" smtClean="0">
                <a:solidFill>
                  <a:schemeClr val="accent5"/>
                </a:solidFill>
              </a:rPr>
              <a:t>Спорт</a:t>
            </a:r>
            <a:endParaRPr lang="ru-RU" sz="3200" b="1" i="1" dirty="0">
              <a:solidFill>
                <a:schemeClr val="accent5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1"/>
            <a:ext cx="5897498" cy="3168353"/>
          </a:xfrm>
          <a:solidFill>
            <a:schemeClr val="bg1">
              <a:lumMod val="95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uk-UA" dirty="0" smtClean="0"/>
              <a:t>Серед наших студентів є </a:t>
            </a:r>
            <a:r>
              <a:rPr lang="uk-UA" b="1" dirty="0" smtClean="0"/>
              <a:t>професійні спортсмени</a:t>
            </a:r>
            <a:r>
              <a:rPr lang="uk-UA" dirty="0" smtClean="0"/>
              <a:t>:</a:t>
            </a:r>
          </a:p>
          <a:p>
            <a:r>
              <a:rPr lang="uk-UA" dirty="0" smtClean="0"/>
              <a:t>Випускник  2018 р. </a:t>
            </a:r>
            <a:r>
              <a:rPr lang="uk-UA" b="1" dirty="0" smtClean="0"/>
              <a:t>Зайцев Сергій  </a:t>
            </a:r>
            <a:r>
              <a:rPr lang="uk-UA" dirty="0" smtClean="0"/>
              <a:t>- професійний баскетболіст;</a:t>
            </a:r>
          </a:p>
          <a:p>
            <a:r>
              <a:rPr lang="uk-UA" dirty="0" smtClean="0"/>
              <a:t>Студентка 4-ого курсу спеціальності «Інформатика» </a:t>
            </a:r>
            <a:r>
              <a:rPr lang="uk-UA" b="1" dirty="0" err="1" smtClean="0"/>
              <a:t>Корсун</a:t>
            </a:r>
            <a:r>
              <a:rPr lang="uk-UA" b="1" dirty="0" smtClean="0"/>
              <a:t> Ольга</a:t>
            </a:r>
            <a:r>
              <a:rPr lang="uk-UA" dirty="0" smtClean="0"/>
              <a:t> – майстер спорту з легкої атлетки, срібна призерка Чемпіонатів </a:t>
            </a:r>
            <a:r>
              <a:rPr lang="uk-UA" dirty="0"/>
              <a:t>України </a:t>
            </a:r>
            <a:r>
              <a:rPr lang="uk-UA" dirty="0" smtClean="0"/>
              <a:t>та Європи з </a:t>
            </a:r>
            <a:r>
              <a:rPr lang="uk-UA" dirty="0"/>
              <a:t>легкої атлетики</a:t>
            </a:r>
            <a:r>
              <a:rPr lang="uk-UA" dirty="0" smtClean="0"/>
              <a:t>;</a:t>
            </a:r>
          </a:p>
          <a:p>
            <a:r>
              <a:rPr lang="uk-UA" dirty="0" smtClean="0"/>
              <a:t>Певний час на спеціальностях «Інформатика», «Комп'ютерні науки» навчались – чотирьохкратний </a:t>
            </a:r>
            <a:r>
              <a:rPr lang="uk-UA" dirty="0"/>
              <a:t>призер Параолімпійських ігор з плавання </a:t>
            </a:r>
            <a:r>
              <a:rPr lang="uk-UA" b="1" dirty="0" smtClean="0"/>
              <a:t>Денисенко Ярослав</a:t>
            </a:r>
            <a:r>
              <a:rPr lang="uk-UA" dirty="0" smtClean="0"/>
              <a:t>; футболіст молодіжного складу Ворскли, </a:t>
            </a:r>
            <a:r>
              <a:rPr lang="uk-UA" dirty="0" err="1" smtClean="0"/>
              <a:t>напівзахи</a:t>
            </a:r>
            <a:r>
              <a:rPr lang="en-US" dirty="0" smtClean="0"/>
              <a:t>c</a:t>
            </a:r>
            <a:r>
              <a:rPr lang="uk-UA" dirty="0" smtClean="0"/>
              <a:t>ник, </a:t>
            </a:r>
            <a:r>
              <a:rPr lang="uk-UA" b="1" dirty="0" smtClean="0"/>
              <a:t>Кравчук В'ячеслав</a:t>
            </a:r>
            <a:r>
              <a:rPr lang="uk-UA" dirty="0" smtClean="0"/>
              <a:t>.</a:t>
            </a:r>
            <a:endParaRPr lang="uk-UA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05" y="3474981"/>
            <a:ext cx="4338364" cy="3163684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005320"/>
            <a:ext cx="3088393" cy="1801177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679693"/>
            <a:ext cx="2831158" cy="220895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376" y="116631"/>
            <a:ext cx="1814097" cy="244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8D494-22F4-4B06-A81C-37DE35EA0716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13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7620000" cy="796950"/>
          </a:xfrm>
        </p:spPr>
        <p:txBody>
          <a:bodyPr/>
          <a:lstStyle/>
          <a:p>
            <a:pPr algn="ctr"/>
            <a:r>
              <a:rPr lang="uk-UA" b="1" i="1" dirty="0" smtClean="0"/>
              <a:t>Олімпіади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08720"/>
            <a:ext cx="8136904" cy="266429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just"/>
            <a:r>
              <a:rPr lang="uk-UA" dirty="0" smtClean="0"/>
              <a:t>У 2018 р. команда </a:t>
            </a:r>
            <a:r>
              <a:rPr lang="uk-UA" b="1" dirty="0" err="1"/>
              <a:t>PUET_SickOur</a:t>
            </a:r>
            <a:r>
              <a:rPr lang="uk-UA" b="1" dirty="0"/>
              <a:t>Ducks, </a:t>
            </a:r>
            <a:r>
              <a:rPr lang="uk-UA" dirty="0" smtClean="0"/>
              <a:t>яку утворили </a:t>
            </a:r>
            <a:r>
              <a:rPr lang="uk-UA" dirty="0"/>
              <a:t>студенти 2-ого курсу спеціальності «Комп’ютерні </a:t>
            </a:r>
            <a:r>
              <a:rPr lang="uk-UA" dirty="0" smtClean="0"/>
              <a:t>науки» </a:t>
            </a:r>
            <a:r>
              <a:rPr lang="uk-UA" b="1" dirty="0" smtClean="0"/>
              <a:t>Деркач Роман</a:t>
            </a:r>
            <a:r>
              <a:rPr lang="uk-UA" dirty="0" smtClean="0"/>
              <a:t>, </a:t>
            </a:r>
            <a:r>
              <a:rPr lang="uk-UA" b="1" dirty="0"/>
              <a:t>Дудник Дмитро</a:t>
            </a:r>
            <a:r>
              <a:rPr lang="uk-UA" dirty="0"/>
              <a:t>, </a:t>
            </a:r>
            <a:r>
              <a:rPr lang="uk-UA" b="1" dirty="0"/>
              <a:t>Пилипченко </a:t>
            </a:r>
            <a:r>
              <a:rPr lang="uk-UA" b="1" dirty="0" smtClean="0"/>
              <a:t>Віталій</a:t>
            </a:r>
            <a:r>
              <a:rPr lang="uk-UA" dirty="0" smtClean="0"/>
              <a:t>, посіла</a:t>
            </a:r>
            <a:r>
              <a:rPr lang="uk-UA" b="1" dirty="0" smtClean="0"/>
              <a:t> </a:t>
            </a:r>
            <a:r>
              <a:rPr lang="uk-UA" b="1" dirty="0"/>
              <a:t>2 </a:t>
            </a:r>
            <a:r>
              <a:rPr lang="uk-UA" b="1" dirty="0" smtClean="0"/>
              <a:t>місце </a:t>
            </a:r>
            <a:r>
              <a:rPr lang="uk-UA" b="1" dirty="0"/>
              <a:t>серед команд економічних </a:t>
            </a:r>
            <a:r>
              <a:rPr lang="uk-UA" b="1" dirty="0" smtClean="0"/>
              <a:t>ВНЗ у Фіналі </a:t>
            </a:r>
            <a:r>
              <a:rPr lang="uk-UA" b="1" dirty="0"/>
              <a:t>Всеукраїнської студентської олімпіади з </a:t>
            </a:r>
            <a:r>
              <a:rPr lang="uk-UA" b="1" dirty="0" smtClean="0"/>
              <a:t>програмування!</a:t>
            </a:r>
          </a:p>
          <a:p>
            <a:pPr algn="just"/>
            <a:r>
              <a:rPr lang="uk-UA" dirty="0"/>
              <a:t>Т</a:t>
            </a:r>
            <a:r>
              <a:rPr lang="uk-UA" dirty="0" smtClean="0"/>
              <a:t>ренер </a:t>
            </a:r>
            <a:r>
              <a:rPr lang="uk-UA" dirty="0"/>
              <a:t>– доцент кафедри ММСІ, </a:t>
            </a:r>
            <a:r>
              <a:rPr lang="uk-UA" dirty="0" err="1"/>
              <a:t>к.ф.-м.н</a:t>
            </a:r>
            <a:r>
              <a:rPr lang="uk-UA" dirty="0"/>
              <a:t>. Олексійчук Юрій Федорович.</a:t>
            </a:r>
            <a:endParaRPr lang="ru-RU" dirty="0"/>
          </a:p>
          <a:p>
            <a:endParaRPr lang="uk-UA" dirty="0" smtClean="0"/>
          </a:p>
          <a:p>
            <a:endParaRPr lang="ru-RU" dirty="0"/>
          </a:p>
        </p:txBody>
      </p:sp>
      <p:pic>
        <p:nvPicPr>
          <p:cNvPr id="5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738613"/>
            <a:ext cx="4206304" cy="2841546"/>
          </a:xfrm>
          <a:prstGeom prst="rect">
            <a:avLst/>
          </a:prstGeom>
          <a:effectLst>
            <a:glow rad="127000">
              <a:schemeClr val="tx2">
                <a:lumMod val="60000"/>
                <a:lumOff val="40000"/>
              </a:schemeClr>
            </a:glow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2051" name="Picture 3" descr="E:\Oleksandra\02 ПУЕТ\11 Фото\Деркач олімпіада 2018 вересен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38613"/>
            <a:ext cx="3976035" cy="263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03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3028" y="116632"/>
            <a:ext cx="3453388" cy="1368152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uk-UA" sz="4800" b="1" i="1" dirty="0" smtClean="0">
                <a:solidFill>
                  <a:schemeClr val="accent4">
                    <a:lumMod val="75000"/>
                  </a:schemeClr>
                </a:solidFill>
              </a:rPr>
              <a:t>Військова освіта</a:t>
            </a:r>
            <a:endParaRPr lang="ru-RU" sz="4800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074" name="Picture 2" descr="G:\Новини 2018-19\Не надо пока\60 Новина військова кафедра\ycbPg8UD3uI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1644548"/>
            <a:ext cx="37719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9" y="620688"/>
            <a:ext cx="4467493" cy="2873514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179512" y="3933056"/>
            <a:ext cx="8136904" cy="26642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uk-UA" b="1" dirty="0"/>
              <a:t>Військова кафедра </a:t>
            </a:r>
            <a:r>
              <a:rPr lang="uk-UA" dirty="0"/>
              <a:t>для підготовки офіцерів запасу існує в ПУЕТ вже </a:t>
            </a:r>
            <a:r>
              <a:rPr lang="uk-UA" b="1" dirty="0"/>
              <a:t>шостий рік</a:t>
            </a:r>
            <a:r>
              <a:rPr lang="uk-UA" dirty="0"/>
              <a:t>. </a:t>
            </a:r>
            <a:endParaRPr lang="uk-UA" dirty="0" smtClean="0"/>
          </a:p>
          <a:p>
            <a:pPr algn="just"/>
            <a:r>
              <a:rPr lang="uk-UA" dirty="0" smtClean="0"/>
              <a:t>І </a:t>
            </a:r>
            <a:r>
              <a:rPr lang="uk-UA" dirty="0"/>
              <a:t>всі бажаючі </a:t>
            </a:r>
            <a:r>
              <a:rPr lang="uk-UA" dirty="0" err="1" smtClean="0"/>
              <a:t>ІТ-студенти</a:t>
            </a:r>
            <a:r>
              <a:rPr lang="uk-UA" dirty="0" smtClean="0"/>
              <a:t> (а це </a:t>
            </a:r>
            <a:r>
              <a:rPr lang="uk-UA" b="1" dirty="0" smtClean="0"/>
              <a:t>більше 10 студентів</a:t>
            </a:r>
            <a:r>
              <a:rPr lang="uk-UA" dirty="0" smtClean="0"/>
              <a:t>) отримали </a:t>
            </a:r>
            <a:r>
              <a:rPr lang="uk-UA" dirty="0"/>
              <a:t>другу військову </a:t>
            </a:r>
            <a:r>
              <a:rPr lang="uk-UA" dirty="0" smtClean="0"/>
              <a:t>освіту: Куценко </a:t>
            </a:r>
            <a:r>
              <a:rPr lang="uk-UA" dirty="0"/>
              <a:t>Віталій, </a:t>
            </a:r>
            <a:r>
              <a:rPr lang="uk-UA" dirty="0" err="1"/>
              <a:t>Голубенко</a:t>
            </a:r>
            <a:r>
              <a:rPr lang="uk-UA" dirty="0"/>
              <a:t> Віталій, </a:t>
            </a:r>
            <a:r>
              <a:rPr lang="uk-UA" dirty="0" err="1"/>
              <a:t>Голубенко</a:t>
            </a:r>
            <a:r>
              <a:rPr lang="uk-UA" dirty="0"/>
              <a:t> Владислав, </a:t>
            </a:r>
            <a:r>
              <a:rPr lang="uk-UA" dirty="0" err="1"/>
              <a:t>Сокол</a:t>
            </a:r>
            <a:r>
              <a:rPr lang="uk-UA" dirty="0"/>
              <a:t> Олександр, </a:t>
            </a:r>
            <a:r>
              <a:rPr lang="uk-UA" dirty="0" err="1"/>
              <a:t>Посканий</a:t>
            </a:r>
            <a:r>
              <a:rPr lang="uk-UA" dirty="0"/>
              <a:t> Олександр, Задорожній Артем, </a:t>
            </a:r>
            <a:r>
              <a:rPr lang="uk-UA" dirty="0" err="1"/>
              <a:t>Сивокінь</a:t>
            </a:r>
            <a:r>
              <a:rPr lang="uk-UA" dirty="0"/>
              <a:t> Олександр, </a:t>
            </a:r>
            <a:r>
              <a:rPr lang="uk-UA" dirty="0" err="1"/>
              <a:t>Жулінський</a:t>
            </a:r>
            <a:r>
              <a:rPr lang="uk-UA" dirty="0"/>
              <a:t> Богдан, Ставковий Максим, </a:t>
            </a:r>
            <a:r>
              <a:rPr lang="uk-UA" dirty="0" err="1"/>
              <a:t>Педоренко</a:t>
            </a:r>
            <a:r>
              <a:rPr lang="uk-UA" dirty="0"/>
              <a:t> Сергій, </a:t>
            </a:r>
            <a:r>
              <a:rPr lang="uk-UA" dirty="0" err="1"/>
              <a:t>Дворовенко</a:t>
            </a:r>
            <a:r>
              <a:rPr lang="uk-UA" dirty="0"/>
              <a:t> Богдан та інші.</a:t>
            </a:r>
            <a:endParaRPr lang="ru-RU" dirty="0"/>
          </a:p>
          <a:p>
            <a:pPr algn="just"/>
            <a:endParaRPr lang="ru-RU" dirty="0"/>
          </a:p>
          <a:p>
            <a:endParaRPr lang="uk-UA" dirty="0" smtClean="0"/>
          </a:p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8D494-22F4-4B06-A81C-37DE35EA0716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45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93192"/>
            <a:ext cx="4176464" cy="1656184"/>
          </a:xfrm>
          <a:solidFill>
            <a:schemeClr val="accent1"/>
          </a:solidFill>
        </p:spPr>
        <p:txBody>
          <a:bodyPr/>
          <a:lstStyle/>
          <a:p>
            <a:pPr algn="ctr"/>
            <a:r>
              <a:rPr lang="uk-UA" b="1" i="1" dirty="0" smtClean="0">
                <a:solidFill>
                  <a:schemeClr val="accent4"/>
                </a:solidFill>
              </a:rPr>
              <a:t>Обмін</a:t>
            </a:r>
            <a:br>
              <a:rPr lang="uk-UA" b="1" i="1" dirty="0" smtClean="0">
                <a:solidFill>
                  <a:schemeClr val="accent4"/>
                </a:solidFill>
              </a:rPr>
            </a:br>
            <a:r>
              <a:rPr lang="uk-UA" b="1" i="1" dirty="0" smtClean="0">
                <a:solidFill>
                  <a:schemeClr val="accent4"/>
                </a:solidFill>
              </a:rPr>
              <a:t>студентів</a:t>
            </a:r>
            <a:endParaRPr lang="ru-RU" b="1" i="1" dirty="0">
              <a:solidFill>
                <a:schemeClr val="accent4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564904"/>
            <a:ext cx="8064896" cy="4104456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algn="just"/>
            <a:r>
              <a:rPr lang="uk-UA" dirty="0"/>
              <a:t>В </a:t>
            </a:r>
            <a:r>
              <a:rPr lang="uk-UA" dirty="0" smtClean="0"/>
              <a:t>2018-19 н. р. </a:t>
            </a:r>
            <a:r>
              <a:rPr lang="uk-UA" dirty="0"/>
              <a:t>четверо студентів спеціальностей «Комп’ютерні науки», «Інформатика» </a:t>
            </a:r>
            <a:r>
              <a:rPr lang="uk-UA" dirty="0" smtClean="0"/>
              <a:t>перебували </a:t>
            </a:r>
            <a:r>
              <a:rPr lang="uk-UA" dirty="0"/>
              <a:t>на навчанні у </a:t>
            </a:r>
            <a:r>
              <a:rPr lang="uk-UA" b="1" dirty="0"/>
              <a:t>Вищій школі інформаційних систем (Рига, Латвія) за програмою обміну студентів</a:t>
            </a:r>
            <a:r>
              <a:rPr lang="uk-UA" dirty="0"/>
              <a:t>, що фінансувалась </a:t>
            </a:r>
            <a:r>
              <a:rPr lang="uk-UA" b="1" dirty="0"/>
              <a:t>грантовою програмою Європейського союзу «</a:t>
            </a:r>
            <a:r>
              <a:rPr lang="en-US" b="1" dirty="0"/>
              <a:t>Erasmus</a:t>
            </a:r>
            <a:r>
              <a:rPr lang="ru-RU" b="1" dirty="0"/>
              <a:t>+</a:t>
            </a:r>
            <a:r>
              <a:rPr lang="uk-UA" b="1" dirty="0"/>
              <a:t>».</a:t>
            </a:r>
            <a:endParaRPr lang="ru-RU" dirty="0"/>
          </a:p>
          <a:p>
            <a:r>
              <a:rPr lang="uk-UA" dirty="0"/>
              <a:t>Це студенти:</a:t>
            </a:r>
            <a:endParaRPr lang="ru-RU" dirty="0"/>
          </a:p>
          <a:p>
            <a:r>
              <a:rPr lang="uk-UA" dirty="0"/>
              <a:t>5-ого курсу – </a:t>
            </a:r>
            <a:r>
              <a:rPr lang="uk-UA" b="1" dirty="0" err="1"/>
              <a:t>Сивокінь</a:t>
            </a:r>
            <a:r>
              <a:rPr lang="uk-UA" b="1" dirty="0"/>
              <a:t> Олександр</a:t>
            </a:r>
            <a:r>
              <a:rPr lang="uk-UA" dirty="0"/>
              <a:t> та </a:t>
            </a:r>
            <a:r>
              <a:rPr lang="uk-UA" b="1" dirty="0"/>
              <a:t>Стовбун Дмитро</a:t>
            </a:r>
            <a:r>
              <a:rPr lang="uk-UA" dirty="0"/>
              <a:t>;</a:t>
            </a:r>
            <a:endParaRPr lang="ru-RU" dirty="0"/>
          </a:p>
          <a:p>
            <a:r>
              <a:rPr lang="uk-UA" dirty="0"/>
              <a:t>4-ого курсу – </a:t>
            </a:r>
            <a:r>
              <a:rPr lang="uk-UA" b="1" dirty="0" err="1"/>
              <a:t>Кривошей</a:t>
            </a:r>
            <a:r>
              <a:rPr lang="uk-UA" b="1" dirty="0"/>
              <a:t> Олег</a:t>
            </a:r>
            <a:r>
              <a:rPr lang="uk-UA" dirty="0"/>
              <a:t>;</a:t>
            </a:r>
            <a:endParaRPr lang="ru-RU" dirty="0"/>
          </a:p>
          <a:p>
            <a:r>
              <a:rPr lang="uk-UA" dirty="0"/>
              <a:t>2-ого курсу – </a:t>
            </a:r>
            <a:r>
              <a:rPr lang="uk-UA" b="1" dirty="0" err="1"/>
              <a:t>Заливчий</a:t>
            </a:r>
            <a:r>
              <a:rPr lang="uk-UA" b="1" dirty="0"/>
              <a:t> Михайло</a:t>
            </a:r>
            <a:r>
              <a:rPr lang="uk-UA" dirty="0"/>
              <a:t>.</a:t>
            </a:r>
            <a:endParaRPr lang="ru-RU" dirty="0"/>
          </a:p>
          <a:p>
            <a:pPr algn="just"/>
            <a:r>
              <a:rPr lang="uk-UA" dirty="0" smtClean="0"/>
              <a:t>Наші </a:t>
            </a:r>
            <a:r>
              <a:rPr lang="uk-UA" dirty="0" err="1" smtClean="0"/>
              <a:t>ІТ-ішники</a:t>
            </a:r>
            <a:r>
              <a:rPr lang="uk-UA" dirty="0" smtClean="0"/>
              <a:t> отримували </a:t>
            </a:r>
            <a:r>
              <a:rPr lang="uk-UA" b="1" dirty="0" smtClean="0"/>
              <a:t>стипендію у розмірі 750 Є на місяць</a:t>
            </a:r>
            <a:r>
              <a:rPr lang="uk-UA" dirty="0" smtClean="0"/>
              <a:t> та отримали </a:t>
            </a:r>
            <a:r>
              <a:rPr lang="uk-UA" b="1" dirty="0" smtClean="0"/>
              <a:t>компенсацію за транспортні витрати у розмірі 275 Є</a:t>
            </a:r>
            <a:r>
              <a:rPr lang="uk-UA" dirty="0" smtClean="0"/>
              <a:t>.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8D494-22F4-4B06-A81C-37DE35EA0716}" type="slidenum">
              <a:rPr lang="ru-RU" smtClean="0"/>
              <a:t>33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6632"/>
            <a:ext cx="3672408" cy="2409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608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620000" cy="854968"/>
          </a:xfrm>
        </p:spPr>
        <p:txBody>
          <a:bodyPr/>
          <a:lstStyle/>
          <a:p>
            <a:pPr algn="ctr"/>
            <a:r>
              <a:rPr lang="uk-UA" b="1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Закордонні стажування</a:t>
            </a:r>
            <a:endParaRPr lang="ru-RU" b="1" i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7992888" cy="2592288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just"/>
            <a:r>
              <a:rPr lang="uk-UA" dirty="0" smtClean="0"/>
              <a:t>Студенти 2-ого курсу </a:t>
            </a:r>
            <a:r>
              <a:rPr lang="uk-UA" dirty="0"/>
              <a:t>спеціальності </a:t>
            </a:r>
            <a:r>
              <a:rPr lang="uk-UA" dirty="0" smtClean="0"/>
              <a:t>«КНІТ» </a:t>
            </a:r>
            <a:r>
              <a:rPr lang="uk-UA" b="1" dirty="0"/>
              <a:t>Артур </a:t>
            </a:r>
            <a:r>
              <a:rPr lang="uk-UA" b="1" dirty="0" smtClean="0"/>
              <a:t>Мороз </a:t>
            </a:r>
            <a:r>
              <a:rPr lang="uk-UA" dirty="0" smtClean="0"/>
              <a:t>та </a:t>
            </a:r>
            <a:r>
              <a:rPr lang="uk-UA" b="1" dirty="0" smtClean="0"/>
              <a:t>Ярослав Недбайло</a:t>
            </a:r>
            <a:r>
              <a:rPr lang="uk-UA" dirty="0" smtClean="0"/>
              <a:t> </a:t>
            </a:r>
            <a:r>
              <a:rPr lang="uk-UA" dirty="0"/>
              <a:t>влітку 2018 р. </a:t>
            </a:r>
            <a:r>
              <a:rPr lang="uk-UA" dirty="0" smtClean="0"/>
              <a:t>пройшли стажування </a:t>
            </a:r>
            <a:r>
              <a:rPr lang="uk-UA" dirty="0"/>
              <a:t>у Болгарії</a:t>
            </a:r>
            <a:r>
              <a:rPr lang="uk-UA" dirty="0" smtClean="0"/>
              <a:t>.  </a:t>
            </a:r>
            <a:r>
              <a:rPr lang="uk-UA" dirty="0"/>
              <a:t>Їх робота була оплачена болгарською стороною</a:t>
            </a:r>
            <a:r>
              <a:rPr lang="uk-UA" dirty="0" smtClean="0"/>
              <a:t>.</a:t>
            </a:r>
            <a:r>
              <a:rPr lang="uk-UA" dirty="0"/>
              <a:t> </a:t>
            </a:r>
            <a:endParaRPr lang="uk-UA" dirty="0" smtClean="0"/>
          </a:p>
          <a:p>
            <a:pPr algn="just"/>
            <a:r>
              <a:rPr lang="uk-UA" dirty="0" smtClean="0"/>
              <a:t>Влітку </a:t>
            </a:r>
            <a:r>
              <a:rPr lang="uk-UA" dirty="0"/>
              <a:t>2018 р. закордонне стажування </a:t>
            </a:r>
            <a:r>
              <a:rPr lang="uk-UA" dirty="0" smtClean="0"/>
              <a:t>пройшов </a:t>
            </a:r>
            <a:r>
              <a:rPr lang="uk-UA" dirty="0"/>
              <a:t>студент </a:t>
            </a:r>
            <a:r>
              <a:rPr lang="uk-UA" dirty="0" smtClean="0"/>
              <a:t>третього курсу </a:t>
            </a:r>
            <a:r>
              <a:rPr lang="uk-UA" dirty="0"/>
              <a:t>спеціальності «Інформатика» </a:t>
            </a:r>
            <a:r>
              <a:rPr lang="uk-UA" b="1" dirty="0"/>
              <a:t>Дмитро Гребенюк</a:t>
            </a:r>
            <a:r>
              <a:rPr lang="uk-UA" dirty="0"/>
              <a:t>, який перебував у </a:t>
            </a:r>
            <a:r>
              <a:rPr lang="uk-UA" b="1" dirty="0"/>
              <a:t>Туреччині</a:t>
            </a:r>
            <a:r>
              <a:rPr lang="uk-UA" dirty="0"/>
              <a:t>. Його робота була оплачена турецькою стороною.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645024"/>
            <a:ext cx="4428256" cy="2924944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09777"/>
            <a:ext cx="3762301" cy="2585839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8D494-22F4-4B06-A81C-37DE35EA0716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77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136904" cy="576064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uk-UA" sz="3200" b="1" i="1" dirty="0"/>
              <a:t>Співпраця </a:t>
            </a:r>
            <a:r>
              <a:rPr lang="uk-UA" sz="3200" b="1" i="1" dirty="0" err="1"/>
              <a:t>ІТ-студентів</a:t>
            </a:r>
            <a:r>
              <a:rPr lang="uk-UA" sz="3200" b="1" i="1" dirty="0"/>
              <a:t> </a:t>
            </a:r>
            <a:r>
              <a:rPr lang="uk-UA" sz="3200" b="1" i="1" dirty="0" smtClean="0"/>
              <a:t>із </a:t>
            </a:r>
            <a:r>
              <a:rPr lang="uk-UA" sz="3200" b="1" i="1" dirty="0"/>
              <a:t>замовниками </a:t>
            </a:r>
            <a:endParaRPr lang="ru-RU" sz="3200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836712"/>
            <a:ext cx="8136904" cy="1728192"/>
          </a:xfrm>
          <a:solidFill>
            <a:schemeClr val="bg2">
              <a:lumMod val="90000"/>
            </a:schemeClr>
          </a:solidFill>
        </p:spPr>
        <p:txBody>
          <a:bodyPr>
            <a:normAutofit lnSpcReduction="10000"/>
          </a:bodyPr>
          <a:lstStyle/>
          <a:p>
            <a:pPr algn="just"/>
            <a:r>
              <a:rPr lang="ru-RU" b="1" dirty="0" smtClean="0"/>
              <a:t>Наш</a:t>
            </a:r>
            <a:r>
              <a:rPr lang="uk-UA" b="1" dirty="0" smtClean="0"/>
              <a:t>і студенти </a:t>
            </a:r>
            <a:r>
              <a:rPr lang="uk-UA" dirty="0" smtClean="0"/>
              <a:t>тісно </a:t>
            </a:r>
            <a:r>
              <a:rPr lang="uk-UA" dirty="0"/>
              <a:t>співпрацюють з підприємствами різної форми власності та </a:t>
            </a:r>
            <a:r>
              <a:rPr lang="uk-UA" b="1" dirty="0"/>
              <a:t>створюють сайти, </a:t>
            </a:r>
            <a:r>
              <a:rPr lang="uk-UA" b="1" dirty="0" err="1"/>
              <a:t>інтернет-магазини</a:t>
            </a:r>
            <a:r>
              <a:rPr lang="uk-UA" b="1" dirty="0"/>
              <a:t> та он-лайн ігри за кошти замовників</a:t>
            </a:r>
            <a:r>
              <a:rPr lang="uk-UA" dirty="0"/>
              <a:t> в рамках випускових робіт.</a:t>
            </a:r>
            <a:endParaRPr lang="ru-RU" dirty="0"/>
          </a:p>
          <a:p>
            <a:pPr algn="just"/>
            <a:r>
              <a:rPr lang="uk-UA" dirty="0"/>
              <a:t>За останні вісім років було підписано </a:t>
            </a:r>
            <a:r>
              <a:rPr lang="uk-UA" b="1" dirty="0"/>
              <a:t>25 договорів</a:t>
            </a:r>
            <a:r>
              <a:rPr lang="uk-UA" dirty="0"/>
              <a:t> на співробітництво. </a:t>
            </a:r>
            <a:endParaRPr lang="ru-RU" dirty="0"/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7310931"/>
              </p:ext>
            </p:extLst>
          </p:nvPr>
        </p:nvGraphicFramePr>
        <p:xfrm>
          <a:off x="240262" y="2702865"/>
          <a:ext cx="8004146" cy="40385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0027"/>
                <a:gridCol w="6038685"/>
                <a:gridCol w="1595434"/>
              </a:tblGrid>
              <a:tr h="2686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№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Назва науково-дослідної теми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Студент-виконавець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649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2011-12 н. р.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86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Розробка та створення сайту ТОВ «</a:t>
                      </a:r>
                      <a:r>
                        <a:rPr lang="uk-UA" sz="1400" dirty="0" err="1">
                          <a:effectLst/>
                        </a:rPr>
                        <a:t>Альтерра</a:t>
                      </a:r>
                      <a:r>
                        <a:rPr lang="uk-UA" sz="1400" dirty="0" smtClean="0">
                          <a:effectLst/>
                        </a:rPr>
                        <a:t>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Бабенко Д.А.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39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Створення сайту «СПД-ФО Бондаренко Олена Анатоліївна</a:t>
                      </a:r>
                      <a:r>
                        <a:rPr lang="uk-UA" sz="1400" dirty="0" smtClean="0">
                          <a:effectLst/>
                        </a:rPr>
                        <a:t>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Буланий О.О.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2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Розробка та програмна реалізація сайту «ФОП Черевань Сергій Олександрович</a:t>
                      </a:r>
                      <a:r>
                        <a:rPr lang="uk-UA" sz="1400" dirty="0" smtClean="0">
                          <a:effectLst/>
                        </a:rPr>
                        <a:t>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Вайда М.В.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2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Розробка сайту «Головне управління житлово-комунального господарства обласної державної </a:t>
                      </a:r>
                      <a:r>
                        <a:rPr lang="uk-UA" sz="1400" dirty="0" smtClean="0">
                          <a:effectLst/>
                        </a:rPr>
                        <a:t>адміністрації»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Іщенко М.О.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2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Розробка сайту дочірнього підприємства «Кооператор» </a:t>
                      </a:r>
                      <a:r>
                        <a:rPr lang="uk-UA" sz="1400" dirty="0" err="1">
                          <a:effectLst/>
                        </a:rPr>
                        <a:t>Монастирищенського</a:t>
                      </a:r>
                      <a:r>
                        <a:rPr lang="uk-UA" sz="1400" dirty="0">
                          <a:effectLst/>
                        </a:rPr>
                        <a:t> районного споживчого товариства»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Кузьменко Р.С.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2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Розробка сайту «Миргородський навчально-виховний комплекс «Гелікон» Миргородської міської ради Полтавської </a:t>
                      </a:r>
                      <a:r>
                        <a:rPr lang="uk-UA" sz="1400" dirty="0" smtClean="0">
                          <a:effectLst/>
                        </a:rPr>
                        <a:t>області»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</a:rPr>
                        <a:t>Педченко</a:t>
                      </a:r>
                      <a:r>
                        <a:rPr lang="uk-UA" sz="1400" dirty="0">
                          <a:effectLst/>
                        </a:rPr>
                        <a:t> М.С.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6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7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Розробка сайту «ФОП </a:t>
                      </a:r>
                      <a:r>
                        <a:rPr lang="uk-UA" sz="1400" dirty="0" err="1">
                          <a:effectLst/>
                        </a:rPr>
                        <a:t>Самсоненко</a:t>
                      </a:r>
                      <a:r>
                        <a:rPr lang="uk-UA" sz="1400" dirty="0">
                          <a:effectLst/>
                        </a:rPr>
                        <a:t> Григорій Васильович»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</a:rPr>
                        <a:t>Самсоненко</a:t>
                      </a:r>
                      <a:r>
                        <a:rPr lang="uk-UA" sz="1400" dirty="0">
                          <a:effectLst/>
                        </a:rPr>
                        <a:t> Є.В.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6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8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Створення сайту «ФОП Сипко Світлана Василівна»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</a:rPr>
                        <a:t>Сипко</a:t>
                      </a:r>
                      <a:r>
                        <a:rPr lang="uk-UA" sz="1400" dirty="0">
                          <a:effectLst/>
                        </a:rPr>
                        <a:t> Т.М.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8D494-22F4-4B06-A81C-37DE35EA0716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15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84894"/>
              </p:ext>
            </p:extLst>
          </p:nvPr>
        </p:nvGraphicFramePr>
        <p:xfrm>
          <a:off x="179512" y="2222"/>
          <a:ext cx="8064896" cy="68701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2928"/>
                <a:gridCol w="5824468"/>
                <a:gridCol w="1727500"/>
              </a:tblGrid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</a:rPr>
                        <a:t>№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Назва науково-дослідної теми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Студент-виконавець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</a:tr>
              <a:tr h="21069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2012-13 н. р.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0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9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Розробка сайту організації «ФОП Коломієць Ю.М.»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Кізеров Д.В.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</a:tr>
              <a:tr h="210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Розробка сайту організації «ФОП </a:t>
                      </a:r>
                      <a:r>
                        <a:rPr lang="uk-UA" sz="1400" dirty="0" err="1">
                          <a:effectLst/>
                        </a:rPr>
                        <a:t>Мелікішвілі</a:t>
                      </a:r>
                      <a:r>
                        <a:rPr lang="uk-UA" sz="1400" dirty="0">
                          <a:effectLst/>
                        </a:rPr>
                        <a:t> Г.І.»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Петля К.М.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</a:tr>
              <a:tr h="210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Створення сайту фірми «ТОВ «Мале підприємство «</a:t>
                      </a:r>
                      <a:r>
                        <a:rPr lang="uk-UA" sz="1400" dirty="0" err="1">
                          <a:effectLst/>
                        </a:rPr>
                        <a:t>Агрополіс</a:t>
                      </a:r>
                      <a:r>
                        <a:rPr lang="uk-UA" sz="1400" dirty="0" smtClean="0">
                          <a:effectLst/>
                        </a:rPr>
                        <a:t>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Усольцев С.І.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</a:tr>
              <a:tr h="210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Розробка сайту організації «СПД-ФО </a:t>
                      </a:r>
                      <a:r>
                        <a:rPr lang="uk-UA" sz="1400" dirty="0" err="1">
                          <a:effectLst/>
                        </a:rPr>
                        <a:t>Вахмянін</a:t>
                      </a:r>
                      <a:r>
                        <a:rPr lang="uk-UA" sz="1400" dirty="0">
                          <a:effectLst/>
                        </a:rPr>
                        <a:t> В.М.»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Ященко М.Ю.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</a:tr>
              <a:tr h="21069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2013-14 н. р.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0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13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Створення сайту організації «Водограй»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Ворона М.В.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</a:tr>
              <a:tr h="210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Розробка веб-сайту підприємства «ФОП Кулик Л.В.»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Крамаренко Б.В.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</a:tr>
              <a:tr h="4213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15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Програмна реалізація мережевої комп’ютерної гри «</a:t>
                      </a:r>
                      <a:r>
                        <a:rPr lang="uk-UA" sz="1400" dirty="0" err="1">
                          <a:effectLst/>
                        </a:rPr>
                        <a:t>Odyssey</a:t>
                      </a:r>
                      <a:r>
                        <a:rPr lang="uk-UA" sz="1400" dirty="0">
                          <a:effectLst/>
                        </a:rPr>
                        <a:t>» для ФОП «Панченко С.Б.»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Ященко М.Ю.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</a:tr>
              <a:tr h="21069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2014-15 н. р.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0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</a:t>
                      </a:r>
                      <a:r>
                        <a:rPr lang="en-US" sz="14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Розробка сайту організації «ФОП Білоусов»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Ворона М. В.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</a:tr>
              <a:tr h="210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</a:t>
                      </a:r>
                      <a:r>
                        <a:rPr lang="en-US" sz="1400">
                          <a:effectLst/>
                        </a:rPr>
                        <a:t>7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Розробка веб-сайту організації «ТВП «Україна»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Смирнов А.Б.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</a:tr>
              <a:tr h="210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</a:t>
                      </a:r>
                      <a:r>
                        <a:rPr lang="en-US" sz="1400">
                          <a:effectLst/>
                        </a:rPr>
                        <a:t>8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Створення сайту організації «ПП Павленко Галина Миколаївна»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Фесик О.О.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</a:tr>
              <a:tr h="21069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2015-16 н. р.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0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19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Розробка сайту ресторану швидкого харчування «</a:t>
                      </a:r>
                      <a:r>
                        <a:rPr lang="uk-UA" sz="1400" dirty="0" err="1">
                          <a:effectLst/>
                        </a:rPr>
                        <a:t>Їжа.ua</a:t>
                      </a:r>
                      <a:r>
                        <a:rPr lang="uk-UA" sz="1400" dirty="0">
                          <a:effectLst/>
                        </a:rPr>
                        <a:t>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Дворовенко Б.І.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</a:tr>
              <a:tr h="210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Розробка сайту </a:t>
                      </a:r>
                      <a:r>
                        <a:rPr lang="uk-UA" sz="1400" dirty="0" err="1">
                          <a:effectLst/>
                        </a:rPr>
                        <a:t>інтернет-магазину</a:t>
                      </a:r>
                      <a:r>
                        <a:rPr lang="uk-UA" sz="1400" dirty="0">
                          <a:effectLst/>
                        </a:rPr>
                        <a:t> «</a:t>
                      </a:r>
                      <a:r>
                        <a:rPr lang="uk-UA" sz="1400" dirty="0" err="1">
                          <a:effectLst/>
                        </a:rPr>
                        <a:t>Велокідc</a:t>
                      </a:r>
                      <a:r>
                        <a:rPr lang="uk-UA" sz="1400" dirty="0">
                          <a:effectLst/>
                        </a:rPr>
                        <a:t>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Зуєв Р.В.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</a:tr>
              <a:tr h="21069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2016-17 н. р.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13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Створення сайту </a:t>
                      </a:r>
                      <a:r>
                        <a:rPr lang="uk-UA" sz="1400" dirty="0" err="1">
                          <a:effectLst/>
                        </a:rPr>
                        <a:t>Нехворощанської</a:t>
                      </a:r>
                      <a:r>
                        <a:rPr lang="uk-UA" sz="1400" dirty="0">
                          <a:effectLst/>
                        </a:rPr>
                        <a:t> сільської ради «Сайт сільської ради Нехвороща»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Веприк В.В.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</a:tr>
              <a:tr h="210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Створення сайту </a:t>
                      </a:r>
                      <a:r>
                        <a:rPr lang="uk-UA" sz="1400" dirty="0" err="1">
                          <a:effectLst/>
                        </a:rPr>
                        <a:t>інтернет-магазину</a:t>
                      </a:r>
                      <a:r>
                        <a:rPr lang="uk-UA" sz="1400" dirty="0">
                          <a:effectLst/>
                        </a:rPr>
                        <a:t> «</a:t>
                      </a:r>
                      <a:r>
                        <a:rPr lang="uk-UA" sz="1400" dirty="0" err="1">
                          <a:effectLst/>
                        </a:rPr>
                        <a:t>Єврострой</a:t>
                      </a:r>
                      <a:r>
                        <a:rPr lang="uk-UA" sz="1400" dirty="0">
                          <a:effectLst/>
                        </a:rPr>
                        <a:t>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</a:rPr>
                        <a:t>Степанян</a:t>
                      </a:r>
                      <a:r>
                        <a:rPr lang="uk-UA" sz="1400" dirty="0">
                          <a:effectLst/>
                        </a:rPr>
                        <a:t> Є.О.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</a:tr>
              <a:tr h="21069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2017-18 н. р.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0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23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Створення сайту організації «ФОП </a:t>
                      </a:r>
                      <a:r>
                        <a:rPr lang="uk-UA" sz="1400" dirty="0" err="1">
                          <a:effectLst/>
                        </a:rPr>
                        <a:t>Корсун</a:t>
                      </a:r>
                      <a:r>
                        <a:rPr lang="uk-UA" sz="1400" dirty="0">
                          <a:effectLst/>
                        </a:rPr>
                        <a:t> Я.В.»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Зайцев С.І.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</a:tr>
              <a:tr h="21069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2018-19 н. р.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0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Створення сайту </a:t>
                      </a:r>
                      <a:r>
                        <a:rPr lang="uk-UA" sz="1400" dirty="0" err="1">
                          <a:effectLst/>
                        </a:rPr>
                        <a:t>зуботехнічної</a:t>
                      </a:r>
                      <a:r>
                        <a:rPr lang="uk-UA" sz="1400" dirty="0">
                          <a:effectLst/>
                        </a:rPr>
                        <a:t> лабораторії «</a:t>
                      </a:r>
                      <a:r>
                        <a:rPr lang="uk-UA" sz="1400" dirty="0" err="1">
                          <a:effectLst/>
                        </a:rPr>
                        <a:t>Reallab</a:t>
                      </a:r>
                      <a:r>
                        <a:rPr lang="uk-UA" sz="1400" dirty="0">
                          <a:effectLst/>
                        </a:rPr>
                        <a:t>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Гончаренко Д.В.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</a:tr>
              <a:tr h="210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25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Створення сайту автошколи «</a:t>
                      </a:r>
                      <a:r>
                        <a:rPr lang="uk-UA" sz="1400" dirty="0" err="1">
                          <a:effectLst/>
                        </a:rPr>
                        <a:t>Tempo</a:t>
                      </a:r>
                      <a:r>
                        <a:rPr lang="uk-UA" sz="1400" dirty="0">
                          <a:effectLst/>
                        </a:rPr>
                        <a:t>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</a:rPr>
                        <a:t>Тараканова</a:t>
                      </a:r>
                      <a:r>
                        <a:rPr lang="uk-UA" sz="1400" dirty="0">
                          <a:effectLst/>
                        </a:rPr>
                        <a:t> А.С.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78" marR="57978" marT="0" marB="0" anchor="ctr"/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8D494-22F4-4B06-A81C-37DE35EA0716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75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620000" cy="576064"/>
          </a:xfrm>
        </p:spPr>
        <p:txBody>
          <a:bodyPr/>
          <a:lstStyle/>
          <a:p>
            <a:pPr algn="ctr"/>
            <a:r>
              <a:rPr lang="uk-UA" i="1" dirty="0" smtClean="0">
                <a:solidFill>
                  <a:schemeClr val="accent4"/>
                </a:solidFill>
              </a:rPr>
              <a:t>Тренажери</a:t>
            </a:r>
            <a:endParaRPr lang="ru-RU" i="1" dirty="0">
              <a:solidFill>
                <a:schemeClr val="accent4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064896" cy="1512168"/>
          </a:xfrm>
          <a:solidFill>
            <a:schemeClr val="accent1"/>
          </a:solidFill>
        </p:spPr>
        <p:txBody>
          <a:bodyPr/>
          <a:lstStyle/>
          <a:p>
            <a:pPr algn="just"/>
            <a:r>
              <a:rPr lang="uk-UA" dirty="0" smtClean="0"/>
              <a:t>Наші </a:t>
            </a:r>
            <a:r>
              <a:rPr lang="uk-UA" dirty="0" err="1" smtClean="0"/>
              <a:t>ІТ-студенти</a:t>
            </a:r>
            <a:r>
              <a:rPr lang="uk-UA" dirty="0" smtClean="0"/>
              <a:t> здійснили величезний вклад в розвиток дистанційної освіти ПУЕТ: створено та передано на впровадження </a:t>
            </a:r>
            <a:r>
              <a:rPr lang="uk-UA" b="1" dirty="0" smtClean="0"/>
              <a:t>більше 120 тренажерів</a:t>
            </a:r>
            <a:r>
              <a:rPr lang="uk-UA" dirty="0" smtClean="0"/>
              <a:t> для </a:t>
            </a:r>
            <a:r>
              <a:rPr lang="uk-UA" dirty="0" err="1" smtClean="0"/>
              <a:t>бл</a:t>
            </a:r>
            <a:r>
              <a:rPr lang="uk-UA" dirty="0" smtClean="0"/>
              <a:t>изько </a:t>
            </a:r>
            <a:r>
              <a:rPr lang="uk-UA" b="1" dirty="0" smtClean="0"/>
              <a:t>30 дистанційних курсів</a:t>
            </a:r>
            <a:r>
              <a:rPr lang="uk-UA" dirty="0" smtClean="0"/>
              <a:t> кафедри ММСІ.</a:t>
            </a:r>
            <a:endParaRPr lang="uk-UA" dirty="0"/>
          </a:p>
        </p:txBody>
      </p:sp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5508104" y="2996952"/>
            <a:ext cx="3456384" cy="29523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32" y="2572539"/>
            <a:ext cx="5103156" cy="4022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09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208912" cy="724942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uk-UA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Дистанційні курси</a:t>
            </a:r>
            <a:endParaRPr lang="ru-RU" b="1" i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24744"/>
            <a:ext cx="8208912" cy="1584176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just"/>
            <a:r>
              <a:rPr lang="uk-UA" dirty="0" smtClean="0"/>
              <a:t>Викладачами кафедри розроблено близько 30 дистанційних курсів: в тому числі для всіх дисциплін першого курсу.</a:t>
            </a:r>
          </a:p>
          <a:p>
            <a:pPr algn="just"/>
            <a:r>
              <a:rPr lang="uk-UA" dirty="0" smtClean="0"/>
              <a:t>Розпочате створення дистанційних курсів для другого та інших курсів; для іноземних студентів.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8D494-22F4-4B06-A81C-37DE35EA0716}" type="slidenum">
              <a:rPr lang="ru-RU" smtClean="0"/>
              <a:t>38</a:t>
            </a:fld>
            <a:endParaRPr lang="ru-RU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36912"/>
            <a:ext cx="5724525" cy="411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638" y="3221112"/>
            <a:ext cx="4645025" cy="353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447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7964" y="0"/>
            <a:ext cx="7620000" cy="796950"/>
          </a:xfrm>
        </p:spPr>
        <p:txBody>
          <a:bodyPr/>
          <a:lstStyle/>
          <a:p>
            <a:pPr algn="ctr"/>
            <a:r>
              <a:rPr lang="uk-UA" i="1" dirty="0" smtClean="0">
                <a:solidFill>
                  <a:schemeClr val="accent4">
                    <a:lumMod val="50000"/>
                  </a:schemeClr>
                </a:solidFill>
              </a:rPr>
              <a:t>Зв'язки та співробітництво</a:t>
            </a:r>
            <a:endParaRPr lang="ru-RU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Объект 3" descr="У Полтаву завітала Яніка Мерило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365104"/>
            <a:ext cx="3816424" cy="24040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107504" y="836712"/>
            <a:ext cx="8280920" cy="338437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dirty="0" smtClean="0"/>
              <a:t>У </a:t>
            </a:r>
            <a:r>
              <a:rPr lang="uk-UA" dirty="0" smtClean="0"/>
              <a:t>2016 </a:t>
            </a:r>
            <a:r>
              <a:rPr lang="uk-UA" dirty="0"/>
              <a:t>р. відбулась </a:t>
            </a:r>
            <a:r>
              <a:rPr lang="uk-UA" dirty="0" smtClean="0"/>
              <a:t>зустріч </a:t>
            </a:r>
            <a:r>
              <a:rPr lang="uk-UA" dirty="0" err="1"/>
              <a:t>ІТ-студентів</a:t>
            </a:r>
            <a:r>
              <a:rPr lang="uk-UA" dirty="0"/>
              <a:t> </a:t>
            </a:r>
            <a:r>
              <a:rPr lang="uk-UA" dirty="0" smtClean="0"/>
              <a:t> з </a:t>
            </a:r>
            <a:r>
              <a:rPr lang="uk-UA" dirty="0"/>
              <a:t>народним депутатом України, головою комітету Верховної Ради з питань інформатизації та зв’язку, </a:t>
            </a:r>
            <a:r>
              <a:rPr lang="uk-UA" b="1" dirty="0"/>
              <a:t>топ-менеджером у сфері інформаційних технологій</a:t>
            </a:r>
            <a:r>
              <a:rPr lang="uk-UA" dirty="0"/>
              <a:t>, екс-директором єдиного українського оператора зв’язку «</a:t>
            </a:r>
            <a:r>
              <a:rPr lang="uk-UA" dirty="0" err="1"/>
              <a:t>Датагруп</a:t>
            </a:r>
            <a:r>
              <a:rPr lang="uk-UA" dirty="0"/>
              <a:t>», </a:t>
            </a:r>
            <a:r>
              <a:rPr lang="uk-UA" b="1" dirty="0"/>
              <a:t>Олександром Данченком</a:t>
            </a:r>
            <a:r>
              <a:rPr lang="uk-UA" dirty="0"/>
              <a:t>. </a:t>
            </a:r>
            <a:endParaRPr lang="uk-UA" dirty="0" smtClean="0"/>
          </a:p>
          <a:p>
            <a:pPr algn="just"/>
            <a:r>
              <a:rPr lang="uk-UA" dirty="0" smtClean="0"/>
              <a:t>У 2016 </a:t>
            </a:r>
            <a:r>
              <a:rPr lang="uk-UA" dirty="0"/>
              <a:t>р.</a:t>
            </a:r>
            <a:r>
              <a:rPr lang="uk-UA" b="1" dirty="0"/>
              <a:t> </a:t>
            </a:r>
            <a:r>
              <a:rPr lang="uk-UA" dirty="0" smtClean="0"/>
              <a:t>- з </a:t>
            </a:r>
            <a:r>
              <a:rPr lang="uk-UA" dirty="0"/>
              <a:t>експертом у питаннях електронної демократії, </a:t>
            </a:r>
            <a:r>
              <a:rPr lang="uk-UA" b="1" dirty="0"/>
              <a:t>екс-директором з </a:t>
            </a:r>
            <a:r>
              <a:rPr lang="uk-UA" b="1" dirty="0" err="1"/>
              <a:t>ІТ-інновацій</a:t>
            </a:r>
            <a:r>
              <a:rPr lang="uk-UA" b="1" dirty="0"/>
              <a:t> Естонії, Львова та Києва</a:t>
            </a:r>
            <a:r>
              <a:rPr lang="uk-UA" dirty="0"/>
              <a:t>, фаховим програмістом, </a:t>
            </a:r>
            <a:r>
              <a:rPr lang="uk-UA" b="1" dirty="0" err="1"/>
              <a:t>Янікою</a:t>
            </a:r>
            <a:r>
              <a:rPr lang="uk-UA" b="1" dirty="0"/>
              <a:t> </a:t>
            </a:r>
            <a:r>
              <a:rPr lang="uk-UA" b="1" dirty="0" err="1"/>
              <a:t>Мерилою</a:t>
            </a:r>
            <a:r>
              <a:rPr lang="uk-UA" dirty="0"/>
              <a:t>. </a:t>
            </a:r>
            <a:endParaRPr lang="ru-RU" dirty="0"/>
          </a:p>
          <a:p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4105857"/>
            <a:ext cx="4104499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0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0" y="2321464"/>
            <a:ext cx="2952328" cy="216024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uk-UA" b="1" i="1" dirty="0" smtClean="0">
                <a:solidFill>
                  <a:schemeClr val="accent2"/>
                </a:solidFill>
              </a:rPr>
              <a:t>Наукова </a:t>
            </a:r>
            <a:r>
              <a:rPr lang="en-US" b="1" i="1" dirty="0" smtClean="0">
                <a:solidFill>
                  <a:schemeClr val="accent2"/>
                </a:solidFill>
              </a:rPr>
              <a:t/>
            </a:r>
            <a:br>
              <a:rPr lang="en-US" b="1" i="1" dirty="0" smtClean="0">
                <a:solidFill>
                  <a:schemeClr val="accent2"/>
                </a:solidFill>
              </a:rPr>
            </a:br>
            <a:r>
              <a:rPr lang="uk-UA" b="1" i="1" dirty="0" smtClean="0">
                <a:solidFill>
                  <a:schemeClr val="accent2"/>
                </a:solidFill>
              </a:rPr>
              <a:t>школа</a:t>
            </a:r>
            <a:r>
              <a:rPr lang="en-US" b="1" i="1" dirty="0" smtClean="0">
                <a:solidFill>
                  <a:schemeClr val="accent2"/>
                </a:solidFill>
              </a:rPr>
              <a:t/>
            </a:r>
            <a:br>
              <a:rPr lang="en-US" b="1" i="1" dirty="0" smtClean="0">
                <a:solidFill>
                  <a:schemeClr val="accent2"/>
                </a:solidFill>
              </a:rPr>
            </a:br>
            <a:r>
              <a:rPr lang="uk-UA" b="1" i="1" dirty="0" smtClean="0">
                <a:solidFill>
                  <a:schemeClr val="accent2"/>
                </a:solidFill>
              </a:rPr>
              <a:t>Ємця О.О.</a:t>
            </a:r>
            <a:endParaRPr lang="ru-RU" b="1" i="1" dirty="0">
              <a:solidFill>
                <a:schemeClr val="accent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0" y="187922"/>
            <a:ext cx="6916440" cy="642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8D494-22F4-4B06-A81C-37DE35EA071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80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14"/>
            <a:ext cx="6474715" cy="673882"/>
          </a:xfrm>
        </p:spPr>
        <p:txBody>
          <a:bodyPr/>
          <a:lstStyle/>
          <a:p>
            <a:pPr algn="ctr"/>
            <a:r>
              <a:rPr lang="uk-UA" sz="40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Зв'язки та співробітництво</a:t>
            </a:r>
            <a:endParaRPr lang="ru-RU" sz="40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89137" y="692696"/>
            <a:ext cx="7813376" cy="47525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100" dirty="0" smtClean="0"/>
              <a:t>У 2014, 2016, 2017 рр</a:t>
            </a:r>
            <a:r>
              <a:rPr lang="uk-UA" sz="2100" dirty="0"/>
              <a:t>. </a:t>
            </a:r>
            <a:r>
              <a:rPr lang="uk-UA" sz="2100" b="1" dirty="0" smtClean="0"/>
              <a:t>шведсько-українська </a:t>
            </a:r>
            <a:r>
              <a:rPr lang="uk-UA" sz="2100" b="1" dirty="0" err="1" smtClean="0"/>
              <a:t>ІТ-компанії</a:t>
            </a:r>
            <a:r>
              <a:rPr lang="uk-UA" sz="2100" b="1" dirty="0" smtClean="0"/>
              <a:t> </a:t>
            </a:r>
            <a:r>
              <a:rPr lang="uk-UA" sz="2100" b="1" dirty="0"/>
              <a:t>«</a:t>
            </a:r>
            <a:r>
              <a:rPr lang="uk-UA" sz="2100" b="1" dirty="0" err="1"/>
              <a:t>Beetroot</a:t>
            </a:r>
            <a:r>
              <a:rPr lang="uk-UA" sz="2100" b="1" dirty="0" smtClean="0"/>
              <a:t>»</a:t>
            </a:r>
            <a:r>
              <a:rPr lang="uk-UA" sz="2100" dirty="0"/>
              <a:t> </a:t>
            </a:r>
            <a:r>
              <a:rPr lang="uk-UA" sz="2100" dirty="0" smtClean="0"/>
              <a:t>проводила </a:t>
            </a:r>
            <a:r>
              <a:rPr lang="uk-UA" sz="2100" b="1" dirty="0" smtClean="0"/>
              <a:t>серію майстер-класів:</a:t>
            </a:r>
          </a:p>
          <a:p>
            <a:r>
              <a:rPr lang="uk-UA" sz="2100" dirty="0" smtClean="0"/>
              <a:t>«</a:t>
            </a:r>
            <a:r>
              <a:rPr lang="uk-UA" sz="2100" dirty="0"/>
              <a:t>Побудова успішної кар’єри в </a:t>
            </a:r>
            <a:r>
              <a:rPr lang="uk-UA" sz="2100" dirty="0" err="1"/>
              <a:t>ІТ-галузі</a:t>
            </a:r>
            <a:r>
              <a:rPr lang="uk-UA" sz="2100" dirty="0" smtClean="0"/>
              <a:t>»; </a:t>
            </a:r>
          </a:p>
          <a:p>
            <a:r>
              <a:rPr lang="uk-UA" sz="2100" dirty="0"/>
              <a:t>«Розробка сайтів на базі платформи </a:t>
            </a:r>
            <a:r>
              <a:rPr lang="uk-UA" sz="2100" dirty="0" err="1"/>
              <a:t>WordPress</a:t>
            </a:r>
            <a:r>
              <a:rPr lang="uk-UA" sz="2100" dirty="0" smtClean="0"/>
              <a:t>»; </a:t>
            </a:r>
            <a:endParaRPr lang="ru-RU" sz="2100" dirty="0"/>
          </a:p>
          <a:p>
            <a:r>
              <a:rPr lang="uk-UA" sz="2100" dirty="0" smtClean="0"/>
              <a:t>«</a:t>
            </a:r>
            <a:r>
              <a:rPr lang="uk-UA" sz="2100" dirty="0"/>
              <a:t>Розробка Back-</a:t>
            </a:r>
            <a:r>
              <a:rPr lang="uk-UA" sz="2100" dirty="0" err="1"/>
              <a:t>end</a:t>
            </a:r>
            <a:r>
              <a:rPr lang="uk-UA" sz="2100" dirty="0"/>
              <a:t> додатків від нуля й до перемоги (PHP</a:t>
            </a:r>
            <a:r>
              <a:rPr lang="uk-UA" sz="2100" dirty="0" smtClean="0"/>
              <a:t>)»;</a:t>
            </a:r>
          </a:p>
          <a:p>
            <a:r>
              <a:rPr lang="uk-UA" sz="2100" dirty="0" smtClean="0"/>
              <a:t>«</a:t>
            </a:r>
            <a:r>
              <a:rPr lang="uk-UA" sz="2100" dirty="0"/>
              <a:t>Розробка </a:t>
            </a:r>
            <a:r>
              <a:rPr lang="uk-UA" sz="2100" dirty="0" err="1"/>
              <a:t>веб-додатків</a:t>
            </a:r>
            <a:r>
              <a:rPr lang="uk-UA" sz="2100" dirty="0"/>
              <a:t> засобами мови програмування PHP</a:t>
            </a:r>
            <a:r>
              <a:rPr lang="uk-UA" sz="2100" dirty="0" smtClean="0"/>
              <a:t>».</a:t>
            </a:r>
          </a:p>
          <a:p>
            <a:r>
              <a:rPr lang="uk-UA" sz="2100" dirty="0" smtClean="0"/>
              <a:t>У 2015, 2016 </a:t>
            </a:r>
            <a:r>
              <a:rPr lang="uk-UA" sz="2100" dirty="0"/>
              <a:t>р. на базі ПУЕТ для </a:t>
            </a:r>
            <a:r>
              <a:rPr lang="uk-UA" sz="2100" dirty="0" err="1"/>
              <a:t>ІТ-студентів</a:t>
            </a:r>
            <a:r>
              <a:rPr lang="uk-UA" sz="2100" dirty="0"/>
              <a:t> проходили </a:t>
            </a:r>
            <a:r>
              <a:rPr lang="uk-UA" sz="2100" dirty="0" smtClean="0"/>
              <a:t>безкоштовні навчальні</a:t>
            </a:r>
            <a:r>
              <a:rPr lang="uk-UA" sz="2100" b="1" dirty="0" smtClean="0"/>
              <a:t> </a:t>
            </a:r>
            <a:r>
              <a:rPr lang="uk-UA" sz="2100" b="1" dirty="0"/>
              <a:t>курси по створенню баз даних в системі </a:t>
            </a:r>
            <a:r>
              <a:rPr lang="uk-UA" sz="2100" b="1" dirty="0" err="1" smtClean="0"/>
              <a:t>Caсhe</a:t>
            </a:r>
            <a:r>
              <a:rPr lang="uk-UA" sz="2100" dirty="0" smtClean="0"/>
              <a:t>.</a:t>
            </a:r>
          </a:p>
          <a:p>
            <a:r>
              <a:rPr lang="uk-UA" sz="2100" dirty="0" smtClean="0"/>
              <a:t>У 2017 </a:t>
            </a:r>
            <a:r>
              <a:rPr lang="uk-UA" sz="2100" dirty="0"/>
              <a:t>р. </a:t>
            </a:r>
            <a:r>
              <a:rPr lang="uk-UA" sz="2100" b="1" dirty="0" err="1" smtClean="0"/>
              <a:t>ІТ-компанія</a:t>
            </a:r>
            <a:r>
              <a:rPr lang="uk-UA" sz="2100" b="1" dirty="0" smtClean="0"/>
              <a:t> </a:t>
            </a:r>
            <a:r>
              <a:rPr lang="uk-UA" sz="2100" b="1" dirty="0"/>
              <a:t>«</a:t>
            </a:r>
            <a:r>
              <a:rPr lang="uk-UA" sz="2100" b="1" dirty="0" err="1" smtClean="0"/>
              <a:t>ІТ-Yard</a:t>
            </a:r>
            <a:r>
              <a:rPr lang="uk-UA" sz="2100" b="1" dirty="0" smtClean="0"/>
              <a:t>»</a:t>
            </a:r>
            <a:r>
              <a:rPr lang="uk-UA" sz="2100" dirty="0"/>
              <a:t> </a:t>
            </a:r>
            <a:r>
              <a:rPr lang="uk-UA" sz="2100" dirty="0" smtClean="0"/>
              <a:t>проводила </a:t>
            </a:r>
            <a:r>
              <a:rPr lang="uk-UA" sz="2100" b="1" dirty="0" smtClean="0"/>
              <a:t>безкоштовні курси</a:t>
            </a:r>
            <a:r>
              <a:rPr lang="uk-UA" sz="2100" dirty="0" smtClean="0"/>
              <a:t> </a:t>
            </a:r>
            <a:r>
              <a:rPr lang="uk-UA" sz="2100" dirty="0"/>
              <a:t>з розробки сайтів на базі </a:t>
            </a:r>
            <a:r>
              <a:rPr lang="uk-UA" sz="2100" b="1" dirty="0"/>
              <a:t>технології</a:t>
            </a:r>
            <a:r>
              <a:rPr lang="uk-UA" sz="2100" dirty="0"/>
              <a:t> </a:t>
            </a:r>
            <a:r>
              <a:rPr lang="uk-UA" sz="2100" b="1" dirty="0" err="1"/>
              <a:t>Wordpress</a:t>
            </a:r>
            <a:r>
              <a:rPr lang="uk-UA" sz="2100" dirty="0"/>
              <a:t> та з вивчення </a:t>
            </a:r>
            <a:r>
              <a:rPr lang="uk-UA" sz="2100" b="1" dirty="0"/>
              <a:t>мови програмування C#</a:t>
            </a:r>
            <a:r>
              <a:rPr lang="uk-UA" sz="2100" dirty="0"/>
              <a:t>. </a:t>
            </a:r>
            <a:endParaRPr lang="uk-UA" sz="2100" dirty="0" smtClean="0"/>
          </a:p>
          <a:p>
            <a:endParaRPr lang="ru-RU" sz="2100" dirty="0"/>
          </a:p>
        </p:txBody>
      </p:sp>
      <p:pic>
        <p:nvPicPr>
          <p:cNvPr id="1026" name="Picture 2" descr="C:\Users\Home\Desktop\foto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491" y="4829922"/>
            <a:ext cx="2827005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ome\Desktop\sertyfikat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24" y="188640"/>
            <a:ext cx="1619672" cy="232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040560"/>
            <a:ext cx="2475914" cy="1700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417" y="5043327"/>
            <a:ext cx="2643386" cy="158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2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7964" y="116632"/>
            <a:ext cx="7620000" cy="713644"/>
          </a:xfrm>
        </p:spPr>
        <p:txBody>
          <a:bodyPr/>
          <a:lstStyle/>
          <a:p>
            <a:pPr algn="ctr"/>
            <a:r>
              <a:rPr lang="uk-UA" i="1" dirty="0" smtClean="0">
                <a:solidFill>
                  <a:schemeClr val="accent1">
                    <a:lumMod val="75000"/>
                  </a:schemeClr>
                </a:solidFill>
              </a:rPr>
              <a:t>Зв'язки та співробітництво</a:t>
            </a:r>
            <a:endParaRPr lang="ru-RU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07504" y="908720"/>
            <a:ext cx="8280920" cy="337304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uk-UA" dirty="0" smtClean="0"/>
              <a:t>Стажування, працевлаштування пропонувала </a:t>
            </a:r>
            <a:r>
              <a:rPr lang="uk-UA" b="1" dirty="0" smtClean="0"/>
              <a:t>американсько-українська</a:t>
            </a:r>
            <a:r>
              <a:rPr lang="uk-UA" dirty="0" smtClean="0"/>
              <a:t> </a:t>
            </a:r>
            <a:r>
              <a:rPr lang="uk-UA" b="1" dirty="0" err="1"/>
              <a:t>ІТ-компанія</a:t>
            </a:r>
            <a:r>
              <a:rPr lang="uk-UA" dirty="0"/>
              <a:t> </a:t>
            </a:r>
            <a:r>
              <a:rPr lang="uk-UA" b="1" dirty="0" err="1"/>
              <a:t>The</a:t>
            </a:r>
            <a:r>
              <a:rPr lang="uk-UA" b="1" dirty="0"/>
              <a:t> </a:t>
            </a:r>
            <a:r>
              <a:rPr lang="uk-UA" b="1" dirty="0" err="1"/>
              <a:t>White</a:t>
            </a:r>
            <a:r>
              <a:rPr lang="uk-UA" b="1" dirty="0"/>
              <a:t> </a:t>
            </a:r>
            <a:r>
              <a:rPr lang="uk-UA" b="1" dirty="0" err="1"/>
              <a:t>Label</a:t>
            </a:r>
            <a:r>
              <a:rPr lang="uk-UA" b="1" dirty="0"/>
              <a:t> </a:t>
            </a:r>
            <a:r>
              <a:rPr lang="uk-UA" b="1" dirty="0" err="1"/>
              <a:t>Agency</a:t>
            </a:r>
            <a:r>
              <a:rPr lang="uk-UA" dirty="0"/>
              <a:t>, яка займається розробкою </a:t>
            </a:r>
            <a:r>
              <a:rPr lang="uk-UA" dirty="0" err="1"/>
              <a:t>веб-додатків</a:t>
            </a:r>
            <a:r>
              <a:rPr lang="uk-UA" dirty="0"/>
              <a:t>. </a:t>
            </a:r>
            <a:endParaRPr lang="uk-UA" dirty="0" smtClean="0"/>
          </a:p>
          <a:p>
            <a:pPr algn="just"/>
            <a:r>
              <a:rPr lang="uk-UA" dirty="0" smtClean="0"/>
              <a:t>Презентувала себе </a:t>
            </a:r>
            <a:r>
              <a:rPr lang="uk-UA" b="1" dirty="0" err="1" smtClean="0"/>
              <a:t>ІТ-компанія</a:t>
            </a:r>
            <a:r>
              <a:rPr lang="uk-UA" b="1" dirty="0" smtClean="0"/>
              <a:t> </a:t>
            </a:r>
            <a:r>
              <a:rPr lang="uk-UA" b="1" dirty="0" err="1" smtClean="0"/>
              <a:t>SoftGroup</a:t>
            </a:r>
            <a:r>
              <a:rPr lang="uk-UA" dirty="0" smtClean="0"/>
              <a:t>, надавала працевлаштування та </a:t>
            </a:r>
            <a:r>
              <a:rPr lang="uk-UA" dirty="0"/>
              <a:t>безкоштовні курси</a:t>
            </a:r>
            <a:r>
              <a:rPr lang="uk-UA" dirty="0" smtClean="0"/>
              <a:t>.</a:t>
            </a:r>
          </a:p>
          <a:p>
            <a:pPr algn="just"/>
            <a:r>
              <a:rPr lang="uk-UA" b="1" dirty="0" smtClean="0"/>
              <a:t>Міжнародна</a:t>
            </a:r>
            <a:r>
              <a:rPr lang="uk-UA" dirty="0" smtClean="0"/>
              <a:t> </a:t>
            </a:r>
            <a:r>
              <a:rPr lang="uk-UA" b="1" dirty="0" smtClean="0"/>
              <a:t>компанія </a:t>
            </a:r>
            <a:r>
              <a:rPr lang="uk-UA" b="1" dirty="0"/>
              <a:t>з </a:t>
            </a:r>
            <a:r>
              <a:rPr lang="uk-UA" b="1" dirty="0" smtClean="0"/>
              <a:t>тестування програмного забезпечення  </a:t>
            </a:r>
            <a:r>
              <a:rPr lang="uk-UA" b="1" dirty="0" err="1" smtClean="0"/>
              <a:t>QATestLab</a:t>
            </a:r>
            <a:r>
              <a:rPr lang="uk-UA" dirty="0" smtClean="0"/>
              <a:t> щороку </a:t>
            </a:r>
            <a:r>
              <a:rPr lang="uk-UA" dirty="0"/>
              <a:t>проводить зустрічі </a:t>
            </a:r>
            <a:r>
              <a:rPr lang="uk-UA" dirty="0" smtClean="0"/>
              <a:t>та пропонує </a:t>
            </a:r>
            <a:r>
              <a:rPr lang="uk-UA" dirty="0"/>
              <a:t>безкоштовне он-лайн навчання та </a:t>
            </a:r>
            <a:r>
              <a:rPr lang="uk-UA" dirty="0" smtClean="0"/>
              <a:t>працевлаштування.</a:t>
            </a:r>
            <a:endParaRPr lang="ru-RU" dirty="0"/>
          </a:p>
          <a:p>
            <a:pPr algn="just"/>
            <a:r>
              <a:rPr lang="uk-UA" dirty="0" smtClean="0"/>
              <a:t>Оплачуване стажування та працевлаштування на посади програмістів та аналітиків </a:t>
            </a:r>
            <a:r>
              <a:rPr lang="uk-UA" dirty="0"/>
              <a:t>у </a:t>
            </a:r>
            <a:r>
              <a:rPr lang="uk-UA" dirty="0" smtClean="0"/>
              <a:t>Києві та Полтаві рекламувала </a:t>
            </a:r>
            <a:r>
              <a:rPr lang="uk-UA" b="1" dirty="0" err="1" smtClean="0"/>
              <a:t>агро-компанія</a:t>
            </a:r>
            <a:r>
              <a:rPr lang="uk-UA" b="1" dirty="0" smtClean="0"/>
              <a:t> </a:t>
            </a:r>
            <a:r>
              <a:rPr lang="uk-UA" b="1" dirty="0" err="1" smtClean="0"/>
              <a:t>Кернел</a:t>
            </a:r>
            <a:r>
              <a:rPr lang="uk-UA" dirty="0" smtClean="0"/>
              <a:t>.</a:t>
            </a:r>
          </a:p>
          <a:p>
            <a:pPr algn="just"/>
            <a:r>
              <a:rPr lang="uk-UA" dirty="0"/>
              <a:t>Стажування, </a:t>
            </a:r>
            <a:r>
              <a:rPr lang="uk-UA" dirty="0" smtClean="0"/>
              <a:t>працевлаштування та безкоштовні курси пропонувала </a:t>
            </a:r>
            <a:r>
              <a:rPr lang="uk-UA" b="1" dirty="0" err="1" smtClean="0"/>
              <a:t>ІТ-компанія</a:t>
            </a:r>
            <a:r>
              <a:rPr lang="uk-UA" b="1" dirty="0" smtClean="0"/>
              <a:t> «</a:t>
            </a:r>
            <a:r>
              <a:rPr lang="uk-UA" b="1" dirty="0" err="1" smtClean="0"/>
              <a:t>Grass</a:t>
            </a:r>
            <a:r>
              <a:rPr lang="uk-UA" b="1" dirty="0" smtClean="0"/>
              <a:t> </a:t>
            </a:r>
            <a:r>
              <a:rPr lang="uk-UA" b="1" dirty="0" err="1"/>
              <a:t>business</a:t>
            </a:r>
            <a:r>
              <a:rPr lang="uk-UA" b="1" dirty="0"/>
              <a:t> </a:t>
            </a:r>
            <a:r>
              <a:rPr lang="uk-UA" b="1" dirty="0" err="1"/>
              <a:t>lab</a:t>
            </a:r>
            <a:r>
              <a:rPr lang="uk-UA" b="1" dirty="0"/>
              <a:t>».</a:t>
            </a:r>
          </a:p>
          <a:p>
            <a:endParaRPr lang="ru-RU" dirty="0"/>
          </a:p>
          <a:p>
            <a:endParaRPr lang="uk-UA" dirty="0" smtClean="0"/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381827"/>
            <a:ext cx="3399711" cy="2268994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281769"/>
            <a:ext cx="4104456" cy="248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4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1960" y="188640"/>
            <a:ext cx="7620000" cy="648072"/>
          </a:xfrm>
        </p:spPr>
        <p:txBody>
          <a:bodyPr/>
          <a:lstStyle/>
          <a:p>
            <a:pPr algn="ctr"/>
            <a:r>
              <a:rPr lang="uk-UA" i="1" dirty="0" smtClean="0">
                <a:solidFill>
                  <a:schemeClr val="accent4">
                    <a:lumMod val="50000"/>
                  </a:schemeClr>
                </a:solidFill>
              </a:rPr>
              <a:t>Зв'язки та співробітництво</a:t>
            </a:r>
            <a:endParaRPr lang="ru-RU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07504" y="980728"/>
            <a:ext cx="8208912" cy="39604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uk-UA" dirty="0" smtClean="0"/>
              <a:t>Рекламувала себе </a:t>
            </a:r>
            <a:r>
              <a:rPr lang="uk-UA" b="1" dirty="0" smtClean="0"/>
              <a:t>міжнародна консалтингова </a:t>
            </a:r>
            <a:r>
              <a:rPr lang="uk-UA" b="1" dirty="0" err="1" smtClean="0"/>
              <a:t>рекрутерська</a:t>
            </a:r>
            <a:r>
              <a:rPr lang="uk-UA" b="1" dirty="0" smtClean="0"/>
              <a:t> компанія</a:t>
            </a:r>
            <a:r>
              <a:rPr lang="uk-UA" dirty="0" smtClean="0"/>
              <a:t>, </a:t>
            </a:r>
            <a:r>
              <a:rPr lang="uk-UA" b="1" dirty="0"/>
              <a:t>яка спеціалізується на підборі персоналу в </a:t>
            </a:r>
            <a:r>
              <a:rPr lang="uk-UA" b="1" dirty="0" err="1" smtClean="0"/>
              <a:t>ІТ-сфері</a:t>
            </a:r>
            <a:r>
              <a:rPr lang="uk-UA" b="1" dirty="0" smtClean="0"/>
              <a:t> </a:t>
            </a:r>
            <a:r>
              <a:rPr lang="en-US" b="1" dirty="0" err="1" smtClean="0"/>
              <a:t>WorkConsult</a:t>
            </a:r>
            <a:r>
              <a:rPr lang="uk-UA" dirty="0" smtClean="0"/>
              <a:t>. Мета </a:t>
            </a:r>
            <a:r>
              <a:rPr lang="uk-UA" dirty="0"/>
              <a:t>компанії – налагодження </a:t>
            </a:r>
            <a:r>
              <a:rPr lang="uk-UA" dirty="0" err="1"/>
              <a:t>аутсорсінгових</a:t>
            </a:r>
            <a:r>
              <a:rPr lang="uk-UA" dirty="0"/>
              <a:t> процесів, працевлаштування полтавських, українських </a:t>
            </a:r>
            <a:r>
              <a:rPr lang="uk-UA" dirty="0" err="1"/>
              <a:t>ІТ-фахівців</a:t>
            </a:r>
            <a:r>
              <a:rPr lang="uk-UA" dirty="0"/>
              <a:t> в міжнародні проекти, просування </a:t>
            </a:r>
            <a:r>
              <a:rPr lang="uk-UA" dirty="0" err="1"/>
              <a:t>ІТ-знавців</a:t>
            </a:r>
            <a:r>
              <a:rPr lang="uk-UA" dirty="0"/>
              <a:t> на міжнародні ринки.</a:t>
            </a:r>
            <a:endParaRPr lang="ru-RU" dirty="0"/>
          </a:p>
          <a:p>
            <a:pPr algn="just"/>
            <a:r>
              <a:rPr lang="uk-UA" dirty="0" smtClean="0"/>
              <a:t>Працевлаштувати в свої організації та відділи на посади програмістів, </a:t>
            </a:r>
            <a:r>
              <a:rPr lang="uk-UA" dirty="0" err="1" smtClean="0"/>
              <a:t>тестувальників</a:t>
            </a:r>
            <a:r>
              <a:rPr lang="uk-UA" dirty="0" smtClean="0"/>
              <a:t>, </a:t>
            </a:r>
            <a:r>
              <a:rPr lang="uk-UA" dirty="0" err="1" smtClean="0"/>
              <a:t>веб-розробників</a:t>
            </a:r>
            <a:r>
              <a:rPr lang="uk-UA" dirty="0" smtClean="0"/>
              <a:t> тощо пропонували </a:t>
            </a:r>
            <a:r>
              <a:rPr lang="ru-RU" dirty="0" smtClean="0"/>
              <a:t>наш</a:t>
            </a:r>
            <a:r>
              <a:rPr lang="uk-UA" dirty="0" smtClean="0"/>
              <a:t>і випускники, які приходили на круглі столи до </a:t>
            </a:r>
            <a:r>
              <a:rPr lang="uk-UA" dirty="0" err="1" smtClean="0"/>
              <a:t>ІТ-студентів</a:t>
            </a:r>
            <a:r>
              <a:rPr lang="uk-UA" dirty="0"/>
              <a:t> </a:t>
            </a:r>
            <a:r>
              <a:rPr lang="uk-UA" dirty="0" smtClean="0"/>
              <a:t>або зв'язувались через викладачів кафедри, - </a:t>
            </a:r>
            <a:r>
              <a:rPr lang="uk-UA" b="1" dirty="0" smtClean="0"/>
              <a:t>Шаманський В’ячеслав, </a:t>
            </a:r>
            <a:r>
              <a:rPr lang="uk-UA" b="1" dirty="0" err="1" smtClean="0"/>
              <a:t>Ларіонов</a:t>
            </a:r>
            <a:r>
              <a:rPr lang="uk-UA" b="1" dirty="0" smtClean="0"/>
              <a:t> Олег, Мовчан Ігор, </a:t>
            </a:r>
            <a:r>
              <a:rPr lang="uk-UA" b="1" dirty="0" err="1" smtClean="0"/>
              <a:t>Самовик</a:t>
            </a:r>
            <a:r>
              <a:rPr lang="uk-UA" b="1" dirty="0" smtClean="0"/>
              <a:t> Сергій, Ольховська Олена, </a:t>
            </a:r>
            <a:r>
              <a:rPr lang="uk-UA" b="1" dirty="0" err="1" smtClean="0"/>
              <a:t>Рогов</a:t>
            </a:r>
            <a:r>
              <a:rPr lang="uk-UA" b="1" dirty="0" smtClean="0"/>
              <a:t> Віктор</a:t>
            </a:r>
            <a:r>
              <a:rPr lang="uk-UA" dirty="0" smtClean="0"/>
              <a:t> тощо.</a:t>
            </a:r>
            <a:endParaRPr lang="uk-UA" dirty="0"/>
          </a:p>
          <a:p>
            <a:pPr algn="just"/>
            <a:r>
              <a:rPr lang="uk-UA" dirty="0" smtClean="0"/>
              <a:t>Наші </a:t>
            </a:r>
            <a:r>
              <a:rPr lang="uk-UA" dirty="0"/>
              <a:t>студенти </a:t>
            </a:r>
            <a:r>
              <a:rPr lang="uk-UA" dirty="0" smtClean="0"/>
              <a:t>мають можливість </a:t>
            </a:r>
            <a:r>
              <a:rPr lang="uk-UA" b="1" dirty="0"/>
              <a:t>пройти практику</a:t>
            </a:r>
            <a:r>
              <a:rPr lang="uk-UA" dirty="0"/>
              <a:t> в </a:t>
            </a:r>
            <a:r>
              <a:rPr lang="uk-UA" b="1" dirty="0"/>
              <a:t>секторі розробки електронних ресурсів</a:t>
            </a:r>
            <a:r>
              <a:rPr lang="uk-UA" dirty="0"/>
              <a:t> </a:t>
            </a:r>
            <a:r>
              <a:rPr lang="uk-UA" dirty="0" smtClean="0"/>
              <a:t>ПУЕТ.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795" y="4848780"/>
            <a:ext cx="3312368" cy="176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941168"/>
            <a:ext cx="1828165" cy="182816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8D494-22F4-4B06-A81C-37DE35EA0716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30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4176464" cy="72008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uk-UA" b="1" i="1" dirty="0">
                <a:solidFill>
                  <a:schemeClr val="accent2"/>
                </a:solidFill>
              </a:rPr>
              <a:t>Випускники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3050" y="1124744"/>
            <a:ext cx="4264727" cy="1584176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uk-UA" dirty="0" smtClean="0"/>
              <a:t>Кафедра ММСІ випустила</a:t>
            </a:r>
            <a:r>
              <a:rPr lang="ru-RU" dirty="0" smtClean="0"/>
              <a:t> </a:t>
            </a:r>
            <a:r>
              <a:rPr lang="uk-UA" b="1" dirty="0" smtClean="0"/>
              <a:t>більше 500 випускників</a:t>
            </a:r>
            <a:r>
              <a:rPr lang="ru-RU" dirty="0" smtClean="0"/>
              <a:t>, з них:</a:t>
            </a:r>
            <a:endParaRPr lang="ru-RU" dirty="0"/>
          </a:p>
          <a:p>
            <a:r>
              <a:rPr lang="uk-UA" b="1" dirty="0"/>
              <a:t>306 </a:t>
            </a:r>
            <a:r>
              <a:rPr lang="uk-UA" b="1" dirty="0" smtClean="0"/>
              <a:t>бакалаврів</a:t>
            </a:r>
            <a:r>
              <a:rPr lang="uk-UA" dirty="0" smtClean="0"/>
              <a:t>;</a:t>
            </a:r>
            <a:endParaRPr lang="ru-RU" dirty="0"/>
          </a:p>
          <a:p>
            <a:r>
              <a:rPr lang="uk-UA" b="1" dirty="0"/>
              <a:t>242 </a:t>
            </a:r>
            <a:r>
              <a:rPr lang="uk-UA" b="1" dirty="0" smtClean="0"/>
              <a:t>магістрів </a:t>
            </a:r>
            <a:r>
              <a:rPr lang="uk-UA" b="1" dirty="0"/>
              <a:t>та спеціалістів </a:t>
            </a:r>
            <a:r>
              <a:rPr lang="uk-UA" b="1" dirty="0" smtClean="0"/>
              <a:t>.</a:t>
            </a:r>
            <a:endParaRPr lang="ru-RU" b="1" dirty="0"/>
          </a:p>
          <a:p>
            <a:pPr algn="just"/>
            <a:endParaRPr lang="uk-UA" dirty="0" smtClean="0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414" y="44624"/>
            <a:ext cx="4499332" cy="2999025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2814603" y="3140968"/>
            <a:ext cx="6139926" cy="3600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uk-UA" sz="2100" b="1" dirty="0" err="1" smtClean="0"/>
              <a:t>Кильник</a:t>
            </a:r>
            <a:r>
              <a:rPr lang="uk-UA" sz="2100" b="1" dirty="0" smtClean="0"/>
              <a:t> Вадим</a:t>
            </a:r>
            <a:r>
              <a:rPr lang="uk-UA" sz="2100" dirty="0" smtClean="0"/>
              <a:t>, </a:t>
            </a:r>
            <a:r>
              <a:rPr lang="uk-UA" sz="2100" b="1" dirty="0" smtClean="0"/>
              <a:t>Щербак Олександр </a:t>
            </a:r>
            <a:r>
              <a:rPr lang="uk-UA" sz="2100" dirty="0" smtClean="0"/>
              <a:t>(випускники спеціальності «Комп'ютерні науки» 2019 р.), </a:t>
            </a:r>
            <a:r>
              <a:rPr lang="uk-UA" sz="2100" b="1" dirty="0" smtClean="0"/>
              <a:t>Собко Денис</a:t>
            </a:r>
            <a:r>
              <a:rPr lang="uk-UA" sz="2100" dirty="0" smtClean="0"/>
              <a:t>, </a:t>
            </a:r>
            <a:r>
              <a:rPr lang="uk-UA" sz="2100" b="1" dirty="0" smtClean="0"/>
              <a:t>Кравцов Валентин, Куценко Віталій, </a:t>
            </a:r>
            <a:r>
              <a:rPr lang="uk-UA" sz="2100" b="1" dirty="0" err="1" smtClean="0"/>
              <a:t>Арінін</a:t>
            </a:r>
            <a:r>
              <a:rPr lang="uk-UA" sz="2100" b="1" dirty="0"/>
              <a:t> Едуард </a:t>
            </a:r>
            <a:r>
              <a:rPr lang="uk-UA" sz="2100" dirty="0" smtClean="0"/>
              <a:t>(студенти 6-ого та 5-ого курсів спеціальності «Комп'ютерні науки») – програмісти </a:t>
            </a:r>
            <a:r>
              <a:rPr lang="uk-UA" sz="2100" dirty="0" err="1" smtClean="0"/>
              <a:t>ІТ-компанії</a:t>
            </a:r>
            <a:r>
              <a:rPr lang="uk-UA" sz="2100" dirty="0" smtClean="0"/>
              <a:t> «</a:t>
            </a:r>
            <a:r>
              <a:rPr lang="uk-UA" sz="2100" dirty="0" err="1" smtClean="0"/>
              <a:t>Grass</a:t>
            </a:r>
            <a:r>
              <a:rPr lang="uk-UA" sz="2100" dirty="0" smtClean="0"/>
              <a:t> </a:t>
            </a:r>
            <a:r>
              <a:rPr lang="uk-UA" sz="2100" dirty="0" err="1" smtClean="0"/>
              <a:t>business</a:t>
            </a:r>
            <a:r>
              <a:rPr lang="uk-UA" sz="2100" dirty="0" smtClean="0"/>
              <a:t> </a:t>
            </a:r>
            <a:r>
              <a:rPr lang="uk-UA" sz="2100" dirty="0" err="1" smtClean="0"/>
              <a:t>lab</a:t>
            </a:r>
            <a:r>
              <a:rPr lang="uk-UA" sz="2100" dirty="0" smtClean="0"/>
              <a:t>».</a:t>
            </a:r>
          </a:p>
          <a:p>
            <a:pPr algn="just"/>
            <a:r>
              <a:rPr lang="uk-UA" sz="2100" b="1" dirty="0" smtClean="0"/>
              <a:t>Кравцов Валентин </a:t>
            </a:r>
            <a:r>
              <a:rPr lang="uk-UA" sz="2100" dirty="0" smtClean="0"/>
              <a:t>– займається технологією «доповненою реальності», також є головою творчої команди </a:t>
            </a:r>
            <a:r>
              <a:rPr lang="en-GB" sz="2100" dirty="0" smtClean="0"/>
              <a:t>«</a:t>
            </a:r>
            <a:r>
              <a:rPr lang="en-GB" sz="2100" dirty="0" err="1" smtClean="0"/>
              <a:t>Vektior</a:t>
            </a:r>
            <a:r>
              <a:rPr lang="en-GB" sz="2100" dirty="0" smtClean="0"/>
              <a:t>»</a:t>
            </a:r>
            <a:r>
              <a:rPr lang="uk-UA" sz="2100" dirty="0" smtClean="0"/>
              <a:t>, які заснували проект </a:t>
            </a:r>
            <a:r>
              <a:rPr lang="ru-RU" sz="2100" b="1" dirty="0" smtClean="0"/>
              <a:t>«</a:t>
            </a:r>
            <a:r>
              <a:rPr lang="ru-RU" sz="2100" b="1" dirty="0" err="1" smtClean="0"/>
              <a:t>Доповнена</a:t>
            </a:r>
            <a:r>
              <a:rPr lang="ru-RU" sz="2100" b="1" dirty="0" smtClean="0"/>
              <a:t> </a:t>
            </a:r>
            <a:r>
              <a:rPr lang="ru-RU" sz="2100" b="1" dirty="0" err="1" smtClean="0"/>
              <a:t>реальність</a:t>
            </a:r>
            <a:r>
              <a:rPr lang="ru-RU" sz="2100" b="1" dirty="0" smtClean="0"/>
              <a:t> у </a:t>
            </a:r>
            <a:r>
              <a:rPr lang="ru-RU" sz="2100" b="1" dirty="0" err="1" smtClean="0"/>
              <a:t>музеї</a:t>
            </a:r>
            <a:r>
              <a:rPr lang="ru-RU" sz="2100" b="1" dirty="0" smtClean="0"/>
              <a:t>» </a:t>
            </a:r>
            <a:r>
              <a:rPr lang="ru-RU" sz="2100" dirty="0" smtClean="0"/>
              <a:t>для </a:t>
            </a:r>
            <a:r>
              <a:rPr lang="ru-RU" sz="2100" dirty="0" err="1" smtClean="0"/>
              <a:t>м.Полтави</a:t>
            </a:r>
            <a:r>
              <a:rPr lang="ru-RU" sz="2100" dirty="0" smtClean="0"/>
              <a:t>.</a:t>
            </a:r>
            <a:endParaRPr lang="uk-UA" sz="2100" dirty="0" smtClean="0"/>
          </a:p>
        </p:txBody>
      </p:sp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95" y="3278591"/>
            <a:ext cx="2592288" cy="332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8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2440" y="34261"/>
            <a:ext cx="504056" cy="6148064"/>
          </a:xfrm>
        </p:spPr>
        <p:txBody>
          <a:bodyPr/>
          <a:lstStyle/>
          <a:p>
            <a:pPr algn="ctr"/>
            <a:r>
              <a:rPr lang="uk-UA" sz="4000" b="1" i="1" dirty="0" smtClean="0">
                <a:solidFill>
                  <a:schemeClr val="bg1">
                    <a:lumMod val="95000"/>
                  </a:schemeClr>
                </a:solidFill>
              </a:rPr>
              <a:t>Випускники</a:t>
            </a:r>
            <a:endParaRPr lang="ru-RU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208912" cy="426964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just"/>
            <a:r>
              <a:rPr lang="uk-UA" sz="2000" b="1" dirty="0" smtClean="0"/>
              <a:t>Мандрика Віталій </a:t>
            </a:r>
            <a:r>
              <a:rPr lang="uk-UA" sz="2000" dirty="0" smtClean="0"/>
              <a:t>(випускник </a:t>
            </a:r>
            <a:r>
              <a:rPr lang="uk-UA" sz="2000" dirty="0"/>
              <a:t>спеціальності </a:t>
            </a:r>
            <a:r>
              <a:rPr lang="uk-UA" sz="2000" dirty="0" smtClean="0"/>
              <a:t>«Комп'ютерні науки» 2019 </a:t>
            </a:r>
            <a:r>
              <a:rPr lang="uk-UA" sz="2000" dirty="0"/>
              <a:t>р</a:t>
            </a:r>
            <a:r>
              <a:rPr lang="uk-UA" sz="2000" dirty="0" smtClean="0"/>
              <a:t>.) – </a:t>
            </a:r>
            <a:r>
              <a:rPr lang="uk-UA" sz="2000" dirty="0" err="1" smtClean="0"/>
              <a:t>кіберфутболіст</a:t>
            </a:r>
            <a:r>
              <a:rPr lang="uk-UA" sz="2000" dirty="0" smtClean="0"/>
              <a:t> футбольного клубу «Ворскла».</a:t>
            </a:r>
          </a:p>
          <a:p>
            <a:pPr algn="just"/>
            <a:r>
              <a:rPr lang="uk-UA" sz="2000" b="1" dirty="0" err="1"/>
              <a:t>Бурмус</a:t>
            </a:r>
            <a:r>
              <a:rPr lang="uk-UA" sz="2000" b="1" dirty="0"/>
              <a:t> </a:t>
            </a:r>
            <a:r>
              <a:rPr lang="uk-UA" sz="2000" b="1" dirty="0" smtClean="0"/>
              <a:t>Олексій</a:t>
            </a:r>
            <a:r>
              <a:rPr lang="uk-UA" sz="2000" dirty="0"/>
              <a:t> (</a:t>
            </a:r>
            <a:r>
              <a:rPr lang="uk-UA" sz="2000" dirty="0" smtClean="0"/>
              <a:t>випускник </a:t>
            </a:r>
            <a:r>
              <a:rPr lang="uk-UA" sz="2000" dirty="0"/>
              <a:t>спеціальності </a:t>
            </a:r>
            <a:r>
              <a:rPr lang="uk-UA" sz="2000" dirty="0" smtClean="0"/>
              <a:t>«Соціальна інформатика» 2017 </a:t>
            </a:r>
            <a:r>
              <a:rPr lang="uk-UA" sz="2000" dirty="0"/>
              <a:t>р.) </a:t>
            </a:r>
            <a:r>
              <a:rPr lang="uk-UA" sz="2000" dirty="0" smtClean="0"/>
              <a:t>– начальник відділу автоматизованої обробки інформації та контролю Управління соціального захисту населення </a:t>
            </a:r>
            <a:r>
              <a:rPr lang="uk-UA" sz="2000" dirty="0" err="1" smtClean="0"/>
              <a:t>Машівської</a:t>
            </a:r>
            <a:r>
              <a:rPr lang="uk-UA" sz="2000" dirty="0" smtClean="0"/>
              <a:t> районної державної адміністрації.</a:t>
            </a:r>
            <a:endParaRPr lang="uk-UA" sz="2000" b="1" dirty="0"/>
          </a:p>
          <a:p>
            <a:pPr algn="just"/>
            <a:r>
              <a:rPr lang="ru-RU" sz="2000" b="1" dirty="0"/>
              <a:t>Марченко </a:t>
            </a:r>
            <a:r>
              <a:rPr lang="ru-RU" sz="2000" b="1" dirty="0" err="1" smtClean="0"/>
              <a:t>Дмитро</a:t>
            </a:r>
            <a:r>
              <a:rPr lang="uk-UA" sz="2000" b="1" dirty="0"/>
              <a:t> </a:t>
            </a:r>
            <a:r>
              <a:rPr lang="uk-UA" sz="2000" dirty="0"/>
              <a:t>(</a:t>
            </a:r>
            <a:r>
              <a:rPr lang="uk-UA" sz="2000" dirty="0" smtClean="0"/>
              <a:t>випускник </a:t>
            </a:r>
            <a:r>
              <a:rPr lang="uk-UA" sz="2000" dirty="0"/>
              <a:t>спеціальності «Соціальна інформатика» 2017 р.) </a:t>
            </a:r>
            <a:r>
              <a:rPr lang="uk-UA" sz="2000" dirty="0" smtClean="0"/>
              <a:t> - інженер-програміст сектору розробки електронних засобів навчання ПУЕТ.</a:t>
            </a:r>
          </a:p>
          <a:p>
            <a:pPr algn="just"/>
            <a:r>
              <a:rPr lang="uk-UA" sz="2000" b="1" dirty="0" err="1" smtClean="0"/>
              <a:t>Цюрюпа</a:t>
            </a:r>
            <a:r>
              <a:rPr lang="uk-UA" sz="2000" b="1" dirty="0" smtClean="0"/>
              <a:t> Володимир </a:t>
            </a:r>
            <a:r>
              <a:rPr lang="uk-UA" sz="2000" dirty="0" smtClean="0"/>
              <a:t>(випускник </a:t>
            </a:r>
            <a:r>
              <a:rPr lang="uk-UA" sz="2000" dirty="0"/>
              <a:t>спеціальності «Соціальна інформатика» 2017 р</a:t>
            </a:r>
            <a:r>
              <a:rPr lang="uk-UA" sz="2000" dirty="0" smtClean="0"/>
              <a:t>.) – головний спеціаліст відділу матеріально-технічного забезпечення Головного територіального управління юстиції у Полтавській області</a:t>
            </a:r>
            <a:r>
              <a:rPr lang="ru-RU" sz="2000" dirty="0" smtClean="0"/>
              <a:t>.</a:t>
            </a:r>
            <a:endParaRPr lang="ru-RU" sz="2000" dirty="0"/>
          </a:p>
          <a:p>
            <a:pPr algn="just"/>
            <a:endParaRPr lang="uk-UA" dirty="0" smtClean="0"/>
          </a:p>
        </p:txBody>
      </p:sp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895" y="4323288"/>
            <a:ext cx="4380230" cy="2418080"/>
          </a:xfrm>
          <a:prstGeom prst="rect">
            <a:avLst/>
          </a:prstGeom>
        </p:spPr>
      </p:pic>
      <p:pic>
        <p:nvPicPr>
          <p:cNvPr id="4098" name="Рисунок 0" descr="P11303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23288"/>
            <a:ext cx="316835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30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16632"/>
            <a:ext cx="4451648" cy="580926"/>
          </a:xfrm>
        </p:spPr>
        <p:txBody>
          <a:bodyPr/>
          <a:lstStyle/>
          <a:p>
            <a:pPr algn="ctr"/>
            <a:r>
              <a:rPr lang="uk-UA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Випускники</a:t>
            </a: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764704"/>
            <a:ext cx="8208912" cy="3672408"/>
          </a:xfrm>
          <a:solidFill>
            <a:schemeClr val="bg2"/>
          </a:solidFill>
        </p:spPr>
        <p:txBody>
          <a:bodyPr>
            <a:normAutofit lnSpcReduction="10000"/>
          </a:bodyPr>
          <a:lstStyle/>
          <a:p>
            <a:pPr algn="just"/>
            <a:r>
              <a:rPr lang="uk-UA" b="1" dirty="0" smtClean="0"/>
              <a:t>Спінжар Вікторія </a:t>
            </a:r>
            <a:r>
              <a:rPr lang="uk-UA" dirty="0" smtClean="0"/>
              <a:t>(випускниця </a:t>
            </a:r>
            <a:r>
              <a:rPr lang="uk-UA" dirty="0"/>
              <a:t>спеціальності </a:t>
            </a:r>
            <a:r>
              <a:rPr lang="uk-UA" dirty="0" smtClean="0"/>
              <a:t>«</a:t>
            </a:r>
            <a:r>
              <a:rPr lang="uk-UA" dirty="0"/>
              <a:t>Соціальна інформатика</a:t>
            </a:r>
            <a:r>
              <a:rPr lang="uk-UA" dirty="0" smtClean="0"/>
              <a:t>» 2015 </a:t>
            </a:r>
            <a:r>
              <a:rPr lang="uk-UA" dirty="0"/>
              <a:t>р</a:t>
            </a:r>
            <a:r>
              <a:rPr lang="uk-UA" dirty="0" smtClean="0"/>
              <a:t>.) – </a:t>
            </a:r>
            <a:r>
              <a:rPr lang="uk-UA" dirty="0" err="1" smtClean="0"/>
              <a:t>веб-дизайнер</a:t>
            </a:r>
            <a:r>
              <a:rPr lang="uk-UA" dirty="0" smtClean="0"/>
              <a:t>.</a:t>
            </a:r>
          </a:p>
          <a:p>
            <a:pPr algn="just"/>
            <a:r>
              <a:rPr lang="uk-UA" b="1" dirty="0"/>
              <a:t>Шаманський В’ячеслав</a:t>
            </a:r>
            <a:r>
              <a:rPr lang="uk-UA" dirty="0"/>
              <a:t> (випускник спеціальності «Соціальна інформатика» 2015 р.)</a:t>
            </a:r>
            <a:r>
              <a:rPr lang="uk-UA" b="1" dirty="0"/>
              <a:t> </a:t>
            </a:r>
            <a:r>
              <a:rPr lang="uk-UA" dirty="0"/>
              <a:t>–</a:t>
            </a:r>
            <a:r>
              <a:rPr lang="en-US" dirty="0" smtClean="0"/>
              <a:t> </a:t>
            </a:r>
            <a:r>
              <a:rPr lang="uk-UA" dirty="0"/>
              <a:t>старший інженер-програміст.  Розробляє та підтримує оболонку з тестування програмного  забезпечення для ядерних реакторів на НВП «Радій». Має досвід роботи </a:t>
            </a:r>
            <a:r>
              <a:rPr lang="uk-UA" dirty="0" err="1" smtClean="0"/>
              <a:t>тестувальником</a:t>
            </a:r>
            <a:r>
              <a:rPr lang="uk-UA" dirty="0" smtClean="0"/>
              <a:t> </a:t>
            </a:r>
            <a:r>
              <a:rPr lang="uk-UA" dirty="0"/>
              <a:t>у Польщі.</a:t>
            </a:r>
          </a:p>
          <a:p>
            <a:pPr algn="just"/>
            <a:r>
              <a:rPr lang="uk-UA" b="1" dirty="0" err="1" smtClean="0"/>
              <a:t>Крикля</a:t>
            </a:r>
            <a:r>
              <a:rPr lang="uk-UA" b="1" dirty="0"/>
              <a:t> Микола </a:t>
            </a:r>
            <a:r>
              <a:rPr lang="uk-UA" dirty="0"/>
              <a:t>(випускник спеціальності </a:t>
            </a:r>
            <a:r>
              <a:rPr lang="uk-UA" dirty="0" smtClean="0"/>
              <a:t>«</a:t>
            </a:r>
            <a:r>
              <a:rPr lang="uk-UA" dirty="0"/>
              <a:t>Соціальна інформатика</a:t>
            </a:r>
            <a:r>
              <a:rPr lang="uk-UA" dirty="0" smtClean="0"/>
              <a:t>» 2014 </a:t>
            </a:r>
            <a:r>
              <a:rPr lang="uk-UA" dirty="0"/>
              <a:t>р</a:t>
            </a:r>
            <a:r>
              <a:rPr lang="uk-UA" dirty="0" smtClean="0"/>
              <a:t>.) </a:t>
            </a:r>
            <a:r>
              <a:rPr lang="en-US" dirty="0" smtClean="0"/>
              <a:t>– </a:t>
            </a:r>
            <a:r>
              <a:rPr lang="uk-UA" dirty="0" smtClean="0"/>
              <a:t>вчитель інформатики</a:t>
            </a:r>
            <a:r>
              <a:rPr lang="en-US" dirty="0" smtClean="0"/>
              <a:t> </a:t>
            </a:r>
            <a:r>
              <a:rPr lang="uk-UA" dirty="0" err="1" smtClean="0"/>
              <a:t>Маячківської</a:t>
            </a:r>
            <a:r>
              <a:rPr lang="uk-UA" dirty="0" smtClean="0"/>
              <a:t> </a:t>
            </a:r>
            <a:r>
              <a:rPr lang="uk-UA" dirty="0"/>
              <a:t>ЗОШ І-ІІІ ступенів </a:t>
            </a:r>
            <a:r>
              <a:rPr lang="uk-UA" dirty="0" smtClean="0"/>
              <a:t>ім. академіків </a:t>
            </a:r>
            <a:r>
              <a:rPr lang="uk-UA" dirty="0"/>
              <a:t>Левицьких</a:t>
            </a:r>
            <a:r>
              <a:rPr lang="uk-UA" dirty="0" smtClean="0"/>
              <a:t>, фахівець з робототехніки. 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653136"/>
            <a:ext cx="3024336" cy="1944216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222491"/>
            <a:ext cx="3618284" cy="2542976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140" y="4833716"/>
            <a:ext cx="2110740" cy="158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5802"/>
            <a:ext cx="8208912" cy="580926"/>
          </a:xfrm>
        </p:spPr>
        <p:txBody>
          <a:bodyPr/>
          <a:lstStyle/>
          <a:p>
            <a:pPr algn="ctr"/>
            <a:r>
              <a:rPr lang="uk-UA" b="1" i="1" dirty="0" smtClean="0">
                <a:solidFill>
                  <a:schemeClr val="tx2">
                    <a:lumMod val="75000"/>
                  </a:schemeClr>
                </a:solidFill>
              </a:rPr>
              <a:t>Випускники</a:t>
            </a:r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107504" y="764704"/>
            <a:ext cx="8208912" cy="41044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uk-UA" b="1" dirty="0" err="1"/>
              <a:t>Самовик</a:t>
            </a:r>
            <a:r>
              <a:rPr lang="uk-UA" b="1" dirty="0"/>
              <a:t>  Сергій </a:t>
            </a:r>
            <a:r>
              <a:rPr lang="uk-UA" dirty="0"/>
              <a:t>(випускник спеціальності «Соціальна інформатика» 2014 р.) </a:t>
            </a:r>
            <a:r>
              <a:rPr lang="uk-UA" dirty="0" smtClean="0"/>
              <a:t>- </a:t>
            </a:r>
            <a:r>
              <a:rPr lang="en-US" dirty="0" smtClean="0"/>
              <a:t>.</a:t>
            </a:r>
            <a:r>
              <a:rPr lang="en-US" dirty="0"/>
              <a:t>NET Developer </a:t>
            </a:r>
            <a:r>
              <a:rPr lang="uk-UA" dirty="0" smtClean="0"/>
              <a:t>в </a:t>
            </a:r>
            <a:r>
              <a:rPr lang="uk-UA" dirty="0" err="1" smtClean="0"/>
              <a:t>ІТ-компанії</a:t>
            </a:r>
            <a:r>
              <a:rPr lang="en-US" dirty="0" smtClean="0"/>
              <a:t> </a:t>
            </a:r>
            <a:r>
              <a:rPr lang="en-US" dirty="0" err="1"/>
              <a:t>Arvo</a:t>
            </a:r>
            <a:r>
              <a:rPr lang="en-US" dirty="0"/>
              <a:t> </a:t>
            </a:r>
            <a:r>
              <a:rPr lang="en-US" dirty="0" smtClean="0"/>
              <a:t>Software</a:t>
            </a:r>
            <a:r>
              <a:rPr lang="uk-UA" dirty="0" smtClean="0"/>
              <a:t>.</a:t>
            </a:r>
          </a:p>
          <a:p>
            <a:pPr algn="just"/>
            <a:r>
              <a:rPr lang="uk-UA" b="1" dirty="0"/>
              <a:t>Овчаренко Олександр </a:t>
            </a:r>
            <a:r>
              <a:rPr lang="uk-UA" dirty="0"/>
              <a:t>(випускник спеціальності «Соціальна інформатика» 2014 р.) </a:t>
            </a:r>
            <a:r>
              <a:rPr lang="uk-UA" dirty="0" smtClean="0"/>
              <a:t>- програміст на </a:t>
            </a:r>
            <a:r>
              <a:rPr lang="en-US" dirty="0" smtClean="0"/>
              <a:t>React.js </a:t>
            </a:r>
            <a:r>
              <a:rPr lang="uk-UA" dirty="0" smtClean="0"/>
              <a:t> в </a:t>
            </a:r>
            <a:r>
              <a:rPr lang="uk-UA" dirty="0" err="1" smtClean="0"/>
              <a:t>ІТ-компанії</a:t>
            </a:r>
            <a:r>
              <a:rPr lang="uk-UA" dirty="0" smtClean="0"/>
              <a:t> </a:t>
            </a:r>
            <a:r>
              <a:rPr lang="en-GB" dirty="0" smtClean="0"/>
              <a:t>LITSLINK</a:t>
            </a:r>
            <a:r>
              <a:rPr lang="uk-UA" dirty="0" smtClean="0"/>
              <a:t> (Київ).</a:t>
            </a:r>
          </a:p>
          <a:p>
            <a:pPr algn="just"/>
            <a:r>
              <a:rPr lang="uk-UA" b="1" dirty="0" err="1"/>
              <a:t>Ященко</a:t>
            </a:r>
            <a:r>
              <a:rPr lang="uk-UA" b="1" dirty="0"/>
              <a:t> </a:t>
            </a:r>
            <a:r>
              <a:rPr lang="uk-UA" b="1" dirty="0" smtClean="0"/>
              <a:t>Михайло </a:t>
            </a:r>
            <a:r>
              <a:rPr lang="uk-UA" dirty="0"/>
              <a:t>(випускник спеціальності «Соціальна інформатика» 2014 р</a:t>
            </a:r>
            <a:r>
              <a:rPr lang="uk-UA" dirty="0" smtClean="0"/>
              <a:t>.) - </a:t>
            </a:r>
            <a:r>
              <a:rPr lang="en-US" dirty="0" smtClean="0"/>
              <a:t>Angular </a:t>
            </a:r>
            <a:r>
              <a:rPr lang="en-US" dirty="0"/>
              <a:t>Frontend Developer </a:t>
            </a:r>
            <a:r>
              <a:rPr lang="uk-UA" dirty="0" smtClean="0"/>
              <a:t>в </a:t>
            </a:r>
            <a:r>
              <a:rPr lang="en-US" dirty="0" err="1" smtClean="0"/>
              <a:t>Dmarket</a:t>
            </a:r>
            <a:r>
              <a:rPr lang="en-US" dirty="0"/>
              <a:t>.</a:t>
            </a:r>
            <a:r>
              <a:rPr lang="uk-UA" dirty="0" smtClean="0"/>
              <a:t> </a:t>
            </a:r>
            <a:r>
              <a:rPr lang="uk-UA" dirty="0"/>
              <a:t>М</a:t>
            </a:r>
            <a:r>
              <a:rPr lang="uk-UA" dirty="0" smtClean="0"/>
              <a:t>ає досвід </a:t>
            </a:r>
            <a:r>
              <a:rPr lang="uk-UA" dirty="0"/>
              <a:t>роботи </a:t>
            </a:r>
            <a:r>
              <a:rPr lang="uk-UA" dirty="0" smtClean="0"/>
              <a:t>програмістом </a:t>
            </a:r>
            <a:r>
              <a:rPr lang="uk-UA" dirty="0"/>
              <a:t>в </a:t>
            </a:r>
            <a:r>
              <a:rPr lang="uk-UA" dirty="0" smtClean="0"/>
              <a:t>Італії.</a:t>
            </a:r>
            <a:endParaRPr lang="en-US" dirty="0"/>
          </a:p>
          <a:p>
            <a:pPr algn="just"/>
            <a:r>
              <a:rPr lang="uk-UA" b="1" dirty="0" err="1" smtClean="0"/>
              <a:t>Ванжа</a:t>
            </a:r>
            <a:r>
              <a:rPr lang="uk-UA" b="1" dirty="0" smtClean="0"/>
              <a:t> </a:t>
            </a:r>
            <a:r>
              <a:rPr lang="uk-UA" b="1" dirty="0"/>
              <a:t>Сергій </a:t>
            </a:r>
            <a:r>
              <a:rPr lang="uk-UA" dirty="0"/>
              <a:t>(випускник спеціальності «Соціальна інформатика» 2013 р.) – </a:t>
            </a:r>
            <a:r>
              <a:rPr lang="en-US" dirty="0"/>
              <a:t>Python-</a:t>
            </a:r>
            <a:r>
              <a:rPr lang="ru-RU" dirty="0"/>
              <a:t>д</a:t>
            </a:r>
            <a:r>
              <a:rPr lang="uk-UA" dirty="0" err="1"/>
              <a:t>івелопер</a:t>
            </a:r>
            <a:r>
              <a:rPr lang="uk-UA" dirty="0"/>
              <a:t> </a:t>
            </a:r>
            <a:r>
              <a:rPr lang="uk-UA" dirty="0" smtClean="0"/>
              <a:t>(Київ).</a:t>
            </a:r>
            <a:endParaRPr lang="uk-UA" dirty="0"/>
          </a:p>
          <a:p>
            <a:pPr algn="just"/>
            <a:endParaRPr lang="uk-UA" dirty="0" smtClean="0"/>
          </a:p>
          <a:p>
            <a:pPr algn="just"/>
            <a:endParaRPr lang="uk-UA" dirty="0" smtClean="0"/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786457"/>
            <a:ext cx="3312368" cy="2079989"/>
          </a:xfrm>
          <a:prstGeom prst="rect">
            <a:avLst/>
          </a:prstGeom>
        </p:spPr>
      </p:pic>
      <p:pic>
        <p:nvPicPr>
          <p:cNvPr id="6" name="Рисунок 5" descr="http://www.matmodel.puet.edu.ua/photo/sim2013_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35" y="4786457"/>
            <a:ext cx="3240360" cy="2071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808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95928" y="0"/>
            <a:ext cx="648072" cy="6741368"/>
          </a:xfrm>
        </p:spPr>
        <p:txBody>
          <a:bodyPr/>
          <a:lstStyle/>
          <a:p>
            <a:pPr algn="ctr"/>
            <a:r>
              <a:rPr lang="uk-UA" b="1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Випускники</a:t>
            </a:r>
            <a:endParaRPr lang="ru-RU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7258"/>
            <a:ext cx="8064896" cy="480060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just"/>
            <a:r>
              <a:rPr lang="ru-RU" b="1" dirty="0" err="1"/>
              <a:t>Кліменко</a:t>
            </a:r>
            <a:r>
              <a:rPr lang="ru-RU" b="1" dirty="0"/>
              <a:t> </a:t>
            </a:r>
            <a:r>
              <a:rPr lang="ru-RU" b="1" dirty="0" err="1"/>
              <a:t>Олександр</a:t>
            </a:r>
            <a:r>
              <a:rPr lang="en-US" b="1" dirty="0"/>
              <a:t> </a:t>
            </a:r>
            <a:r>
              <a:rPr lang="uk-UA" dirty="0"/>
              <a:t>(випускник спеціальності «Соціальна інформатика» 2013 р.) </a:t>
            </a:r>
            <a:r>
              <a:rPr lang="en-US" dirty="0"/>
              <a:t>– </a:t>
            </a:r>
            <a:r>
              <a:rPr lang="en-GB" dirty="0"/>
              <a:t>Software Engineering Team Leader</a:t>
            </a:r>
            <a:r>
              <a:rPr lang="uk-UA" dirty="0"/>
              <a:t> в швейцарській компанії</a:t>
            </a:r>
            <a:r>
              <a:rPr lang="en-US" dirty="0"/>
              <a:t> </a:t>
            </a:r>
            <a:r>
              <a:rPr lang="uk-UA" dirty="0"/>
              <a:t>«</a:t>
            </a:r>
            <a:r>
              <a:rPr lang="de-DE" dirty="0"/>
              <a:t>CTO </a:t>
            </a:r>
            <a:r>
              <a:rPr lang="de-DE" dirty="0" err="1"/>
              <a:t>at</a:t>
            </a:r>
            <a:r>
              <a:rPr lang="de-DE" dirty="0"/>
              <a:t> </a:t>
            </a:r>
            <a:r>
              <a:rPr lang="de-DE" dirty="0" err="1"/>
              <a:t>esurance</a:t>
            </a:r>
            <a:r>
              <a:rPr lang="de-DE" dirty="0"/>
              <a:t> | Ihr </a:t>
            </a:r>
            <a:r>
              <a:rPr lang="de-DE" dirty="0" err="1"/>
              <a:t>Versicherungsguide</a:t>
            </a:r>
            <a:r>
              <a:rPr lang="uk-UA" dirty="0"/>
              <a:t>»</a:t>
            </a:r>
            <a:r>
              <a:rPr lang="en-GB" dirty="0"/>
              <a:t> </a:t>
            </a:r>
            <a:r>
              <a:rPr lang="uk-UA" dirty="0"/>
              <a:t>(Київ</a:t>
            </a:r>
            <a:r>
              <a:rPr lang="uk-UA" dirty="0" smtClean="0"/>
              <a:t>).</a:t>
            </a:r>
          </a:p>
          <a:p>
            <a:pPr algn="just"/>
            <a:r>
              <a:rPr lang="uk-UA" b="1" dirty="0" smtClean="0"/>
              <a:t>Олефір Дмитро </a:t>
            </a:r>
            <a:r>
              <a:rPr lang="uk-UA" dirty="0"/>
              <a:t>(випускник спеціальності «Соціальна інформатика» 2013 р.) </a:t>
            </a:r>
            <a:r>
              <a:rPr lang="uk-UA" dirty="0" smtClean="0"/>
              <a:t>та </a:t>
            </a:r>
            <a:r>
              <a:rPr lang="uk-UA" b="1" dirty="0" err="1" smtClean="0"/>
              <a:t>Гончаренко</a:t>
            </a:r>
            <a:r>
              <a:rPr lang="uk-UA" b="1" dirty="0" smtClean="0"/>
              <a:t> Дмитро </a:t>
            </a:r>
            <a:r>
              <a:rPr lang="uk-UA" dirty="0" smtClean="0"/>
              <a:t>(студент 6-ого курсу спеціальності «Комп'ютерні науки») </a:t>
            </a:r>
            <a:r>
              <a:rPr lang="en-US" dirty="0" smtClean="0"/>
              <a:t>–</a:t>
            </a:r>
            <a:r>
              <a:rPr lang="uk-UA" dirty="0" smtClean="0"/>
              <a:t> співробітники </a:t>
            </a:r>
            <a:r>
              <a:rPr lang="uk-UA" dirty="0" err="1" smtClean="0"/>
              <a:t>ІТ-компанії</a:t>
            </a:r>
            <a:r>
              <a:rPr lang="uk-UA" dirty="0" smtClean="0"/>
              <a:t> «</a:t>
            </a:r>
            <a:r>
              <a:rPr lang="en-US" dirty="0" smtClean="0"/>
              <a:t>White Label agency</a:t>
            </a:r>
            <a:r>
              <a:rPr lang="uk-UA" dirty="0" smtClean="0"/>
              <a:t>».</a:t>
            </a:r>
            <a:endParaRPr lang="uk-UA" dirty="0"/>
          </a:p>
          <a:p>
            <a:pPr algn="just"/>
            <a:r>
              <a:rPr lang="ru-RU" b="1" dirty="0"/>
              <a:t>Данилейко </a:t>
            </a:r>
            <a:r>
              <a:rPr lang="ru-RU" b="1" dirty="0" smtClean="0"/>
              <a:t>Богдана</a:t>
            </a:r>
            <a:r>
              <a:rPr lang="uk-UA" b="1" dirty="0"/>
              <a:t> </a:t>
            </a:r>
            <a:r>
              <a:rPr lang="uk-UA" dirty="0"/>
              <a:t>(</a:t>
            </a:r>
            <a:r>
              <a:rPr lang="uk-UA" dirty="0" smtClean="0"/>
              <a:t>випускниця </a:t>
            </a:r>
            <a:r>
              <a:rPr lang="uk-UA" dirty="0"/>
              <a:t>спеціальності «Соціальна інформатика» 2012 р.)</a:t>
            </a:r>
            <a:r>
              <a:rPr lang="uk-UA" b="1" dirty="0"/>
              <a:t> </a:t>
            </a:r>
            <a:r>
              <a:rPr lang="en-US" b="1" dirty="0" smtClean="0"/>
              <a:t>– </a:t>
            </a:r>
            <a:r>
              <a:rPr lang="uk-UA" dirty="0" err="1" smtClean="0"/>
              <a:t>веб-дизайнер</a:t>
            </a:r>
            <a:r>
              <a:rPr lang="uk-UA" dirty="0" smtClean="0"/>
              <a:t>, </a:t>
            </a:r>
            <a:r>
              <a:rPr lang="uk-UA" dirty="0" err="1" smtClean="0"/>
              <a:t>фрілансер</a:t>
            </a:r>
            <a:r>
              <a:rPr lang="uk-UA" dirty="0" smtClean="0"/>
              <a:t>.</a:t>
            </a:r>
            <a:endParaRPr lang="en-US" dirty="0" smtClean="0"/>
          </a:p>
          <a:p>
            <a:pPr algn="just"/>
            <a:r>
              <a:rPr lang="uk-UA" b="1" dirty="0" smtClean="0"/>
              <a:t>Клименко </a:t>
            </a:r>
            <a:r>
              <a:rPr lang="ru-RU" b="1" dirty="0" err="1"/>
              <a:t>Володимир</a:t>
            </a:r>
            <a:r>
              <a:rPr lang="ru-RU" dirty="0"/>
              <a:t>  </a:t>
            </a:r>
            <a:r>
              <a:rPr lang="uk-UA" dirty="0"/>
              <a:t>(випускник спеціальності «Соціальна інформатика» 2012 р.)</a:t>
            </a:r>
            <a:r>
              <a:rPr lang="uk-UA" b="1" dirty="0"/>
              <a:t> </a:t>
            </a:r>
            <a:r>
              <a:rPr lang="en-US" dirty="0"/>
              <a:t>- </a:t>
            </a:r>
            <a:r>
              <a:rPr lang="uk-UA" dirty="0" err="1"/>
              <a:t>тестувальник</a:t>
            </a:r>
            <a:r>
              <a:rPr lang="uk-UA" dirty="0"/>
              <a:t> відділу верифікації та </a:t>
            </a:r>
            <a:r>
              <a:rPr lang="uk-UA" dirty="0" err="1"/>
              <a:t>валідації</a:t>
            </a:r>
            <a:r>
              <a:rPr lang="uk-UA" dirty="0"/>
              <a:t> НВП «Радій». </a:t>
            </a:r>
          </a:p>
          <a:p>
            <a:pPr algn="just"/>
            <a:endParaRPr lang="uk-UA" b="1" dirty="0" smtClean="0"/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509120"/>
            <a:ext cx="1944216" cy="2141612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666348"/>
            <a:ext cx="1893962" cy="2147027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842180"/>
            <a:ext cx="2829481" cy="201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5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064896" cy="48006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algn="just"/>
            <a:r>
              <a:rPr lang="ru-RU" b="1" dirty="0"/>
              <a:t>Литвиненко </a:t>
            </a:r>
            <a:r>
              <a:rPr lang="ru-RU" b="1" dirty="0" err="1" smtClean="0"/>
              <a:t>Олександр</a:t>
            </a:r>
            <a:r>
              <a:rPr lang="ru-RU" b="1" dirty="0" smtClean="0"/>
              <a:t> </a:t>
            </a:r>
            <a:r>
              <a:rPr lang="uk-UA" dirty="0" smtClean="0"/>
              <a:t>(</a:t>
            </a:r>
            <a:r>
              <a:rPr lang="uk-UA" dirty="0"/>
              <a:t>випускник спеціальності «Соціальна інформатика» 2012 р.)</a:t>
            </a:r>
            <a:r>
              <a:rPr lang="uk-UA" b="1" dirty="0"/>
              <a:t> </a:t>
            </a:r>
            <a:r>
              <a:rPr lang="en-US" dirty="0" smtClean="0"/>
              <a:t>– </a:t>
            </a:r>
            <a:r>
              <a:rPr lang="uk-UA" dirty="0" smtClean="0"/>
              <a:t>інженер-програміст сектору розробки електронних засобів навчання ПУЕТ.</a:t>
            </a:r>
          </a:p>
          <a:p>
            <a:pPr algn="just"/>
            <a:r>
              <a:rPr lang="uk-UA" b="1" dirty="0" err="1" smtClean="0"/>
              <a:t>Бутенко</a:t>
            </a:r>
            <a:r>
              <a:rPr lang="uk-UA" b="1" dirty="0" smtClean="0"/>
              <a:t> (</a:t>
            </a:r>
            <a:r>
              <a:rPr lang="uk-UA" b="1" dirty="0" err="1" smtClean="0"/>
              <a:t>Одарущенко</a:t>
            </a:r>
            <a:r>
              <a:rPr lang="uk-UA" b="1" dirty="0" smtClean="0"/>
              <a:t>) Валентина </a:t>
            </a:r>
            <a:r>
              <a:rPr lang="uk-UA" dirty="0"/>
              <a:t>(</a:t>
            </a:r>
            <a:r>
              <a:rPr lang="uk-UA" dirty="0" smtClean="0"/>
              <a:t>випускниця </a:t>
            </a:r>
            <a:r>
              <a:rPr lang="uk-UA" dirty="0"/>
              <a:t>спеціальності </a:t>
            </a:r>
            <a:r>
              <a:rPr lang="uk-UA" dirty="0" smtClean="0"/>
              <a:t>«Інформатика</a:t>
            </a:r>
            <a:r>
              <a:rPr lang="uk-UA" dirty="0"/>
              <a:t>» 2011 р.)</a:t>
            </a:r>
            <a:r>
              <a:rPr lang="uk-UA" b="1" dirty="0"/>
              <a:t> </a:t>
            </a:r>
            <a:r>
              <a:rPr lang="uk-UA" dirty="0" smtClean="0"/>
              <a:t>– </a:t>
            </a:r>
            <a:r>
              <a:rPr lang="ru-RU" dirty="0" smtClean="0"/>
              <a:t>к.т.н., </a:t>
            </a:r>
            <a:r>
              <a:rPr lang="ru-RU" dirty="0" err="1" smtClean="0"/>
              <a:t>викладач</a:t>
            </a:r>
            <a:r>
              <a:rPr lang="ru-RU" dirty="0" smtClean="0"/>
              <a:t> </a:t>
            </a:r>
            <a:r>
              <a:rPr lang="ru-RU" dirty="0" err="1" smtClean="0"/>
              <a:t>кафедри</a:t>
            </a:r>
            <a:r>
              <a:rPr lang="ru-RU" dirty="0" smtClean="0"/>
              <a:t> </a:t>
            </a:r>
            <a:r>
              <a:rPr lang="ru-RU" dirty="0" err="1"/>
              <a:t>комп’ютерних</a:t>
            </a:r>
            <a:r>
              <a:rPr lang="ru-RU" dirty="0"/>
              <a:t> систем, мереж та </a:t>
            </a:r>
            <a:r>
              <a:rPr lang="ru-RU" dirty="0" err="1"/>
              <a:t>кібербезпеки</a:t>
            </a:r>
            <a:r>
              <a:rPr lang="ru-RU" dirty="0"/>
              <a:t> </a:t>
            </a:r>
            <a:r>
              <a:rPr lang="ru-RU" dirty="0" smtClean="0"/>
              <a:t>НАУ «ХАІ».</a:t>
            </a:r>
            <a:endParaRPr lang="uk-UA" b="1" dirty="0" smtClean="0"/>
          </a:p>
          <a:p>
            <a:pPr algn="just"/>
            <a:r>
              <a:rPr lang="uk-UA" b="1" dirty="0" smtClean="0"/>
              <a:t>Дігтяр </a:t>
            </a:r>
            <a:r>
              <a:rPr lang="uk-UA" b="1" dirty="0"/>
              <a:t>Артем </a:t>
            </a:r>
            <a:r>
              <a:rPr lang="uk-UA" dirty="0"/>
              <a:t>(випускник спеціальності «Соціальна інформатика» 2011 р.)</a:t>
            </a:r>
            <a:r>
              <a:rPr lang="uk-UA" b="1" dirty="0"/>
              <a:t> </a:t>
            </a:r>
            <a:r>
              <a:rPr lang="uk-UA" dirty="0" smtClean="0"/>
              <a:t>- співзасновник </a:t>
            </a:r>
            <a:r>
              <a:rPr lang="uk-UA" dirty="0" err="1" smtClean="0"/>
              <a:t>ІТ-компанії</a:t>
            </a:r>
            <a:r>
              <a:rPr lang="uk-UA" dirty="0" smtClean="0"/>
              <a:t> з </a:t>
            </a:r>
            <a:r>
              <a:rPr lang="uk-UA" dirty="0" err="1" smtClean="0"/>
              <a:t>веб-розробки</a:t>
            </a:r>
            <a:r>
              <a:rPr lang="uk-UA" dirty="0" smtClean="0"/>
              <a:t> </a:t>
            </a:r>
            <a:r>
              <a:rPr lang="uk-UA" dirty="0"/>
              <a:t>«</a:t>
            </a:r>
            <a:r>
              <a:rPr lang="en-GB" dirty="0" err="1"/>
              <a:t>Starnavi</a:t>
            </a:r>
            <a:r>
              <a:rPr lang="uk-UA" dirty="0" smtClean="0"/>
              <a:t>».</a:t>
            </a:r>
          </a:p>
          <a:p>
            <a:pPr algn="just"/>
            <a:r>
              <a:rPr lang="ru-RU" b="1" dirty="0" err="1"/>
              <a:t>Костерін</a:t>
            </a:r>
            <a:r>
              <a:rPr lang="ru-RU" b="1" dirty="0"/>
              <a:t> </a:t>
            </a:r>
            <a:r>
              <a:rPr lang="ru-RU" b="1" dirty="0" smtClean="0"/>
              <a:t>Ярослав</a:t>
            </a:r>
            <a:r>
              <a:rPr lang="uk-UA" b="1" dirty="0"/>
              <a:t> </a:t>
            </a:r>
            <a:r>
              <a:rPr lang="uk-UA" dirty="0"/>
              <a:t>(випускник спеціальності «Соціальна інформатика» 2011 р.)</a:t>
            </a:r>
            <a:r>
              <a:rPr lang="uk-UA" b="1" dirty="0"/>
              <a:t> </a:t>
            </a:r>
            <a:r>
              <a:rPr lang="uk-UA" b="1" dirty="0" smtClean="0"/>
              <a:t> </a:t>
            </a:r>
            <a:r>
              <a:rPr lang="uk-UA" dirty="0" smtClean="0"/>
              <a:t>- </a:t>
            </a:r>
            <a:r>
              <a:rPr lang="en-US" dirty="0" err="1" smtClean="0"/>
              <a:t>Wordpress</a:t>
            </a:r>
            <a:r>
              <a:rPr lang="en-US" dirty="0" smtClean="0"/>
              <a:t>-developer</a:t>
            </a:r>
            <a:r>
              <a:rPr lang="uk-UA" dirty="0" smtClean="0"/>
              <a:t>, </a:t>
            </a:r>
            <a:r>
              <a:rPr lang="uk-UA" dirty="0" err="1" smtClean="0"/>
              <a:t>фрілансер</a:t>
            </a:r>
            <a:r>
              <a:rPr lang="uk-UA" dirty="0" smtClean="0"/>
              <a:t>.</a:t>
            </a:r>
            <a:endParaRPr lang="en-GB" dirty="0"/>
          </a:p>
          <a:p>
            <a:pPr algn="just"/>
            <a:r>
              <a:rPr lang="uk-UA" b="1" dirty="0"/>
              <a:t>Максименко Микола </a:t>
            </a:r>
            <a:r>
              <a:rPr lang="uk-UA" dirty="0"/>
              <a:t>(випускник спеціальності «Соціальна інформатика» 2011 р.)</a:t>
            </a:r>
            <a:r>
              <a:rPr lang="uk-UA" b="1" dirty="0"/>
              <a:t> </a:t>
            </a:r>
            <a:r>
              <a:rPr lang="en-US" dirty="0"/>
              <a:t>– team-leader</a:t>
            </a:r>
            <a:r>
              <a:rPr lang="uk-UA" dirty="0"/>
              <a:t> команди </a:t>
            </a:r>
            <a:r>
              <a:rPr lang="uk-UA" dirty="0" err="1"/>
              <a:t>веб-розробників</a:t>
            </a:r>
            <a:r>
              <a:rPr lang="uk-UA" dirty="0"/>
              <a:t> «Нової пошти» (</a:t>
            </a:r>
            <a:r>
              <a:rPr lang="uk-UA" dirty="0" smtClean="0"/>
              <a:t>Київ).</a:t>
            </a:r>
            <a:endParaRPr lang="uk-UA" dirty="0"/>
          </a:p>
          <a:p>
            <a:pPr algn="just"/>
            <a:endParaRPr lang="uk-UA" dirty="0" smtClean="0"/>
          </a:p>
          <a:p>
            <a:pPr algn="just"/>
            <a:endParaRPr lang="uk-UA" b="1" dirty="0" smtClean="0"/>
          </a:p>
        </p:txBody>
      </p:sp>
      <p:pic>
        <p:nvPicPr>
          <p:cNvPr id="8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859871"/>
            <a:ext cx="1440160" cy="1896139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8495928" y="0"/>
            <a:ext cx="648072" cy="67413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Випускники</a:t>
            </a: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http://www.matmodel.puet.edu.ua/photo/winprog11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04868"/>
            <a:ext cx="3024336" cy="200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Oleksandra\03 ДОСУГ\фото\2017 InSane Byte photo\24879552_541880156174845_8965116584455200693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917611"/>
            <a:ext cx="2736304" cy="182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16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388424" cy="3428576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pPr algn="just"/>
            <a:r>
              <a:rPr lang="uk-UA" b="1" dirty="0" smtClean="0"/>
              <a:t>Сливка </a:t>
            </a:r>
            <a:r>
              <a:rPr lang="uk-UA" b="1" dirty="0"/>
              <a:t>Анатолій </a:t>
            </a:r>
            <a:r>
              <a:rPr lang="uk-UA" dirty="0" smtClean="0"/>
              <a:t>(</a:t>
            </a:r>
            <a:r>
              <a:rPr lang="uk-UA" dirty="0"/>
              <a:t>випускник спеціальності «Соціальна інформатика» </a:t>
            </a:r>
            <a:r>
              <a:rPr lang="uk-UA" dirty="0" smtClean="0"/>
              <a:t>2010 </a:t>
            </a:r>
            <a:r>
              <a:rPr lang="uk-UA" dirty="0"/>
              <a:t>р.)</a:t>
            </a:r>
            <a:r>
              <a:rPr lang="uk-UA" b="1" dirty="0"/>
              <a:t>  </a:t>
            </a:r>
            <a:r>
              <a:rPr lang="uk-UA" dirty="0"/>
              <a:t>- </a:t>
            </a:r>
            <a:r>
              <a:rPr lang="uk-UA" dirty="0" smtClean="0"/>
              <a:t> </a:t>
            </a:r>
            <a:r>
              <a:rPr lang="en-GB" dirty="0" err="1" smtClean="0"/>
              <a:t>php</a:t>
            </a:r>
            <a:r>
              <a:rPr lang="en-GB" dirty="0" smtClean="0"/>
              <a:t>-developer</a:t>
            </a:r>
            <a:r>
              <a:rPr lang="uk-UA" dirty="0" smtClean="0"/>
              <a:t>  в «</a:t>
            </a:r>
            <a:r>
              <a:rPr lang="en-US" dirty="0" smtClean="0"/>
              <a:t>Telecom company</a:t>
            </a:r>
            <a:r>
              <a:rPr lang="ru-RU" dirty="0" smtClean="0"/>
              <a:t>» (</a:t>
            </a:r>
            <a:r>
              <a:rPr lang="ru-RU" dirty="0" err="1" smtClean="0"/>
              <a:t>Дніпро</a:t>
            </a:r>
            <a:r>
              <a:rPr lang="ru-RU" dirty="0" smtClean="0"/>
              <a:t>).</a:t>
            </a:r>
          </a:p>
          <a:p>
            <a:pPr algn="just"/>
            <a:r>
              <a:rPr lang="uk-UA" dirty="0"/>
              <a:t> </a:t>
            </a:r>
            <a:r>
              <a:rPr lang="uk-UA" b="1" dirty="0" err="1"/>
              <a:t>Хиль</a:t>
            </a:r>
            <a:r>
              <a:rPr lang="uk-UA" b="1" dirty="0"/>
              <a:t> (</a:t>
            </a:r>
            <a:r>
              <a:rPr lang="uk-UA" b="1" dirty="0" err="1"/>
              <a:t>Малиш</a:t>
            </a:r>
            <a:r>
              <a:rPr lang="uk-UA" b="1" dirty="0"/>
              <a:t>) Оксана </a:t>
            </a:r>
            <a:r>
              <a:rPr lang="uk-UA" dirty="0"/>
              <a:t>(випускниця спеціальності «Соціальна інформатика» 2009 р.)  </a:t>
            </a:r>
            <a:r>
              <a:rPr lang="uk-UA" dirty="0" smtClean="0"/>
              <a:t>-</a:t>
            </a:r>
            <a:r>
              <a:rPr lang="ru-RU" dirty="0"/>
              <a:t> </a:t>
            </a:r>
            <a:r>
              <a:rPr lang="ru-RU" dirty="0" smtClean="0"/>
              <a:t>начальник </a:t>
            </a:r>
            <a:r>
              <a:rPr lang="ru-RU" dirty="0" err="1" smtClean="0"/>
              <a:t>відділу</a:t>
            </a:r>
            <a:r>
              <a:rPr lang="ru-RU" dirty="0" smtClean="0"/>
              <a:t> </a:t>
            </a:r>
            <a:r>
              <a:rPr lang="ru-RU" dirty="0" err="1"/>
              <a:t>організаційно</a:t>
            </a:r>
            <a:r>
              <a:rPr lang="ru-RU" dirty="0"/>
              <a:t>-правового </a:t>
            </a:r>
            <a:r>
              <a:rPr lang="ru-RU" dirty="0" err="1"/>
              <a:t>забезпечення</a:t>
            </a:r>
            <a:r>
              <a:rPr lang="ru-RU" dirty="0"/>
              <a:t> </a:t>
            </a:r>
            <a:r>
              <a:rPr lang="ru-RU" dirty="0" err="1"/>
              <a:t>виконавчого</a:t>
            </a:r>
            <a:r>
              <a:rPr lang="ru-RU" dirty="0"/>
              <a:t> </a:t>
            </a:r>
            <a:r>
              <a:rPr lang="ru-RU" dirty="0" err="1"/>
              <a:t>апарату</a:t>
            </a:r>
            <a:r>
              <a:rPr lang="ru-RU" dirty="0"/>
              <a:t> </a:t>
            </a:r>
            <a:r>
              <a:rPr lang="ru-RU" dirty="0" err="1"/>
              <a:t>Решетилівської</a:t>
            </a:r>
            <a:r>
              <a:rPr lang="ru-RU" dirty="0"/>
              <a:t> </a:t>
            </a:r>
            <a:r>
              <a:rPr lang="ru-RU" dirty="0" err="1"/>
              <a:t>районної</a:t>
            </a:r>
            <a:r>
              <a:rPr lang="ru-RU" dirty="0"/>
              <a:t> ради.</a:t>
            </a:r>
            <a:endParaRPr lang="uk-UA" dirty="0"/>
          </a:p>
          <a:p>
            <a:pPr algn="just"/>
            <a:r>
              <a:rPr lang="uk-UA" b="1" dirty="0"/>
              <a:t>Ольховська (Трофименко) Олена </a:t>
            </a:r>
            <a:r>
              <a:rPr lang="uk-UA" dirty="0"/>
              <a:t>(випускниця спеціальності «Соціальна інформатика» 2009 р.) </a:t>
            </a:r>
            <a:r>
              <a:rPr lang="uk-UA" dirty="0" smtClean="0"/>
              <a:t>– </a:t>
            </a:r>
            <a:r>
              <a:rPr lang="uk-UA" dirty="0" err="1" smtClean="0"/>
              <a:t>к.ф.-м.н</a:t>
            </a:r>
            <a:r>
              <a:rPr lang="uk-UA" dirty="0" smtClean="0"/>
              <a:t>., начальник сектору розробки </a:t>
            </a:r>
            <a:r>
              <a:rPr lang="uk-UA" dirty="0"/>
              <a:t>електронних засобів навчання ПУЕТ</a:t>
            </a:r>
            <a:r>
              <a:rPr lang="uk-UA" dirty="0" smtClean="0"/>
              <a:t>.</a:t>
            </a:r>
            <a:endParaRPr lang="en-US" dirty="0" smtClean="0"/>
          </a:p>
          <a:p>
            <a:pPr algn="just"/>
            <a:r>
              <a:rPr lang="ru-RU" b="1" dirty="0" smtClean="0"/>
              <a:t>Лукаш </a:t>
            </a:r>
            <a:r>
              <a:rPr lang="ru-RU" b="1" dirty="0" err="1" smtClean="0"/>
              <a:t>Іван</a:t>
            </a:r>
            <a:r>
              <a:rPr lang="ru-RU" b="1" dirty="0" smtClean="0"/>
              <a:t> </a:t>
            </a:r>
            <a:r>
              <a:rPr lang="uk-UA" dirty="0"/>
              <a:t>(випускник спеціальності «Соціальна інформатика» </a:t>
            </a:r>
            <a:r>
              <a:rPr lang="uk-UA" dirty="0" smtClean="0"/>
              <a:t>2009 </a:t>
            </a:r>
            <a:r>
              <a:rPr lang="uk-UA" dirty="0"/>
              <a:t>р.)</a:t>
            </a:r>
            <a:r>
              <a:rPr lang="uk-UA" b="1" dirty="0"/>
              <a:t> </a:t>
            </a:r>
            <a:r>
              <a:rPr lang="uk-UA" dirty="0" smtClean="0"/>
              <a:t>– </a:t>
            </a:r>
            <a:r>
              <a:rPr lang="uk-UA" dirty="0" err="1" smtClean="0"/>
              <a:t>веб-дизайнер</a:t>
            </a:r>
            <a:r>
              <a:rPr lang="uk-UA" dirty="0" smtClean="0"/>
              <a:t>, </a:t>
            </a:r>
            <a:r>
              <a:rPr lang="uk-UA" dirty="0" err="1" smtClean="0"/>
              <a:t>фрілансер</a:t>
            </a:r>
            <a:r>
              <a:rPr lang="uk-UA" dirty="0" smtClean="0"/>
              <a:t> (Київ).</a:t>
            </a:r>
            <a:endParaRPr lang="uk-UA" dirty="0"/>
          </a:p>
          <a:p>
            <a:pPr algn="just"/>
            <a:endParaRPr lang="uk-UA" dirty="0"/>
          </a:p>
          <a:p>
            <a:pPr algn="just"/>
            <a:endParaRPr lang="en-GB" dirty="0"/>
          </a:p>
          <a:p>
            <a:endParaRPr lang="ru-RU" dirty="0"/>
          </a:p>
        </p:txBody>
      </p:sp>
      <p:pic>
        <p:nvPicPr>
          <p:cNvPr id="11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493" y="3949784"/>
            <a:ext cx="4608512" cy="2387007"/>
          </a:xfrm>
          <a:prstGeom prst="rect">
            <a:avLst/>
          </a:prstGeom>
        </p:spPr>
      </p:pic>
      <p:pic>
        <p:nvPicPr>
          <p:cNvPr id="12" name="Picture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5" y="3545208"/>
            <a:ext cx="2178055" cy="3196160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8495928" y="0"/>
            <a:ext cx="648072" cy="67413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Випускники</a:t>
            </a:r>
            <a:endParaRPr lang="ru-RU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11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96429" y="116632"/>
            <a:ext cx="7587939" cy="775624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uk-UA" b="1" i="1" dirty="0" smtClean="0">
                <a:solidFill>
                  <a:schemeClr val="accent4"/>
                </a:solidFill>
              </a:rPr>
              <a:t>Наукова школа</a:t>
            </a:r>
            <a:r>
              <a:rPr lang="en-US" b="1" i="1" dirty="0" smtClean="0">
                <a:solidFill>
                  <a:schemeClr val="accent4"/>
                </a:solidFill>
              </a:rPr>
              <a:t> </a:t>
            </a:r>
            <a:r>
              <a:rPr lang="uk-UA" b="1" i="1" dirty="0" smtClean="0">
                <a:solidFill>
                  <a:schemeClr val="accent4"/>
                </a:solidFill>
              </a:rPr>
              <a:t>Ємець Є.М.</a:t>
            </a:r>
            <a:endParaRPr lang="ru-RU" b="1" i="1" dirty="0">
              <a:solidFill>
                <a:schemeClr val="accent4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7206086" cy="549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8D494-22F4-4B06-A81C-37DE35EA071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46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280920" cy="70609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uk-UA" b="1" i="1" dirty="0">
                <a:solidFill>
                  <a:schemeClr val="accent6">
                    <a:lumMod val="50000"/>
                  </a:schemeClr>
                </a:solidFill>
              </a:rPr>
              <a:t>Випускники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052736"/>
            <a:ext cx="8280920" cy="2088232"/>
          </a:xfrm>
          <a:solidFill>
            <a:schemeClr val="accent6"/>
          </a:solidFill>
        </p:spPr>
        <p:txBody>
          <a:bodyPr>
            <a:normAutofit lnSpcReduction="10000"/>
          </a:bodyPr>
          <a:lstStyle/>
          <a:p>
            <a:pPr algn="just"/>
            <a:r>
              <a:rPr lang="uk-UA" b="1" dirty="0" smtClean="0"/>
              <a:t>Зуєв Роман </a:t>
            </a:r>
            <a:r>
              <a:rPr lang="uk-UA" dirty="0" smtClean="0"/>
              <a:t>(студент 6-го курсу спеціальності «Комп'ютерні науки») – засновник та директор </a:t>
            </a:r>
            <a:r>
              <a:rPr lang="en-US" dirty="0" smtClean="0"/>
              <a:t> </a:t>
            </a:r>
            <a:r>
              <a:rPr lang="uk-UA" dirty="0" err="1" smtClean="0"/>
              <a:t>веб-студії</a:t>
            </a:r>
            <a:r>
              <a:rPr lang="uk-UA" dirty="0" smtClean="0"/>
              <a:t> </a:t>
            </a:r>
            <a:r>
              <a:rPr lang="en-US" dirty="0"/>
              <a:t>KRAFTSITE</a:t>
            </a:r>
            <a:r>
              <a:rPr lang="uk-UA" dirty="0"/>
              <a:t> (з 2013 р</a:t>
            </a:r>
            <a:r>
              <a:rPr lang="uk-UA" dirty="0" smtClean="0"/>
              <a:t>.). Має довід роботи </a:t>
            </a:r>
            <a:r>
              <a:rPr lang="uk-UA" dirty="0" err="1" smtClean="0"/>
              <a:t>веб-розробником</a:t>
            </a:r>
            <a:r>
              <a:rPr lang="uk-UA" dirty="0" smtClean="0"/>
              <a:t> у Польщі.</a:t>
            </a:r>
            <a:endParaRPr lang="en-US" dirty="0"/>
          </a:p>
          <a:p>
            <a:pPr algn="just"/>
            <a:r>
              <a:rPr lang="uk-UA" b="1" dirty="0" err="1"/>
              <a:t>Тараканова</a:t>
            </a:r>
            <a:r>
              <a:rPr lang="uk-UA" b="1" dirty="0"/>
              <a:t>  </a:t>
            </a:r>
            <a:r>
              <a:rPr lang="uk-UA" b="1" dirty="0" smtClean="0"/>
              <a:t>Ганна </a:t>
            </a:r>
            <a:r>
              <a:rPr lang="uk-UA" dirty="0"/>
              <a:t>(</a:t>
            </a:r>
            <a:r>
              <a:rPr lang="uk-UA" dirty="0" smtClean="0"/>
              <a:t>студентка </a:t>
            </a:r>
            <a:r>
              <a:rPr lang="uk-UA" dirty="0"/>
              <a:t>6-го курсу спеціальності </a:t>
            </a:r>
            <a:r>
              <a:rPr lang="uk-UA" dirty="0" smtClean="0"/>
              <a:t>«Комп'ютерні </a:t>
            </a:r>
            <a:r>
              <a:rPr lang="uk-UA" dirty="0"/>
              <a:t>науки») </a:t>
            </a:r>
            <a:r>
              <a:rPr lang="uk-UA" dirty="0" smtClean="0"/>
              <a:t>- </a:t>
            </a:r>
            <a:r>
              <a:rPr lang="uk-UA" dirty="0" err="1" smtClean="0"/>
              <a:t>веб-розробник</a:t>
            </a:r>
            <a:r>
              <a:rPr lang="uk-UA" dirty="0" smtClean="0"/>
              <a:t>, </a:t>
            </a:r>
            <a:r>
              <a:rPr lang="uk-UA" dirty="0" err="1" smtClean="0"/>
              <a:t>фрілансер</a:t>
            </a:r>
            <a:r>
              <a:rPr lang="uk-UA" dirty="0" smtClean="0"/>
              <a:t> на біржі </a:t>
            </a:r>
            <a:r>
              <a:rPr lang="en-GB" dirty="0" err="1" smtClean="0"/>
              <a:t>Upwork</a:t>
            </a:r>
            <a:r>
              <a:rPr lang="uk-UA" dirty="0" smtClean="0"/>
              <a:t>.</a:t>
            </a:r>
            <a:endParaRPr lang="uk-UA" dirty="0"/>
          </a:p>
          <a:p>
            <a:endParaRPr lang="de-DE" dirty="0"/>
          </a:p>
          <a:p>
            <a:endParaRPr lang="ru-RU" dirty="0"/>
          </a:p>
        </p:txBody>
      </p:sp>
      <p:pic>
        <p:nvPicPr>
          <p:cNvPr id="7" name="Picture 2" descr="G:\02 ПУЕТ\06 НОВИНИ\Прошлые\2015-2016\2016\37 Новина олімпіада\249_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008"/>
            <a:ext cx="4356787" cy="290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Oleksandra\02 ПУЕТ\11 Фото\2018 4 курс Литвиненко фото Для віснника\DSC027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129" y="3577601"/>
            <a:ext cx="3669852" cy="275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35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08720"/>
            <a:ext cx="7958982" cy="288032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pPr algn="just"/>
            <a:r>
              <a:rPr lang="uk-UA" dirty="0"/>
              <a:t>Результати роботи школи відображаються в наукових публікаціях авторів, які читаються та цитуються іншими вченими.</a:t>
            </a:r>
            <a:endParaRPr lang="ru-RU" dirty="0"/>
          </a:p>
          <a:p>
            <a:pPr algn="just"/>
            <a:r>
              <a:rPr lang="uk-UA" dirty="0" smtClean="0"/>
              <a:t>Завідувач </a:t>
            </a:r>
            <a:r>
              <a:rPr lang="uk-UA" dirty="0"/>
              <a:t>кафедри </a:t>
            </a:r>
            <a:r>
              <a:rPr lang="uk-UA" dirty="0" smtClean="0"/>
              <a:t>ММСІ, </a:t>
            </a:r>
            <a:r>
              <a:rPr lang="uk-UA" dirty="0" err="1"/>
              <a:t>д.ф.-м.н</a:t>
            </a:r>
            <a:r>
              <a:rPr lang="uk-UA" dirty="0"/>
              <a:t>., проф. Ємець Олег Олексійович має </a:t>
            </a:r>
            <a:r>
              <a:rPr lang="uk-UA" b="1" dirty="0"/>
              <a:t>найвищі в Полтавському регіоні показники </a:t>
            </a:r>
            <a:r>
              <a:rPr lang="uk-UA" b="1" dirty="0" err="1"/>
              <a:t>цитованості</a:t>
            </a:r>
            <a:r>
              <a:rPr lang="uk-UA" b="1" dirty="0"/>
              <a:t> </a:t>
            </a:r>
            <a:r>
              <a:rPr lang="uk-UA" dirty="0"/>
              <a:t>за системою </a:t>
            </a:r>
            <a:r>
              <a:rPr lang="en-US" dirty="0"/>
              <a:t>Google </a:t>
            </a:r>
            <a:r>
              <a:rPr lang="en-US" dirty="0" smtClean="0"/>
              <a:t>Scholar</a:t>
            </a:r>
            <a:r>
              <a:rPr lang="ru-RU" dirty="0" smtClean="0"/>
              <a:t>!</a:t>
            </a:r>
            <a:endParaRPr lang="ru-RU" dirty="0"/>
          </a:p>
          <a:p>
            <a:pPr algn="just"/>
            <a:r>
              <a:rPr lang="uk-UA" dirty="0"/>
              <a:t>Станом на перше </a:t>
            </a:r>
            <a:r>
              <a:rPr lang="uk-UA" dirty="0" smtClean="0"/>
              <a:t>травня 2019 </a:t>
            </a:r>
            <a:r>
              <a:rPr lang="uk-UA" dirty="0"/>
              <a:t>р. </a:t>
            </a:r>
            <a:r>
              <a:rPr lang="uk-UA" dirty="0" smtClean="0"/>
              <a:t>Ємець О.О. має </a:t>
            </a:r>
            <a:r>
              <a:rPr lang="uk-UA" dirty="0"/>
              <a:t>індекс Гірша рівний 20 – це </a:t>
            </a:r>
            <a:r>
              <a:rPr lang="uk-UA" b="1" dirty="0"/>
              <a:t>найкращий результат серед всіх вчених Полтавської </a:t>
            </a:r>
            <a:r>
              <a:rPr lang="uk-UA" b="1" dirty="0" smtClean="0"/>
              <a:t>області</a:t>
            </a:r>
            <a:r>
              <a:rPr lang="uk-UA" dirty="0"/>
              <a:t>!</a:t>
            </a:r>
            <a:endParaRPr lang="ru-RU" dirty="0"/>
          </a:p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7544" y="116632"/>
            <a:ext cx="7620000" cy="652934"/>
          </a:xfrm>
        </p:spPr>
        <p:txBody>
          <a:bodyPr/>
          <a:lstStyle/>
          <a:p>
            <a:pPr algn="ctr"/>
            <a:r>
              <a:rPr lang="uk-UA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Наукові здобутки</a:t>
            </a:r>
            <a:endParaRPr lang="ru-RU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47783"/>
            <a:ext cx="7225541" cy="2725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584401"/>
            <a:ext cx="2905125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666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764704"/>
            <a:ext cx="8136904" cy="2304256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algn="just"/>
            <a:r>
              <a:rPr lang="uk-UA" dirty="0"/>
              <a:t>Високі результати </a:t>
            </a:r>
            <a:r>
              <a:rPr lang="uk-UA" dirty="0" err="1"/>
              <a:t>цитованості</a:t>
            </a:r>
            <a:r>
              <a:rPr lang="uk-UA" dirty="0"/>
              <a:t> праць </a:t>
            </a:r>
            <a:r>
              <a:rPr lang="uk-UA" dirty="0" smtClean="0"/>
              <a:t>Ємця О.О. </a:t>
            </a:r>
            <a:r>
              <a:rPr lang="uk-UA" dirty="0"/>
              <a:t>дозволили </a:t>
            </a:r>
            <a:r>
              <a:rPr lang="uk-UA" dirty="0" smtClean="0"/>
              <a:t>ПУЕТ – </a:t>
            </a:r>
            <a:r>
              <a:rPr lang="uk-UA" b="1" dirty="0"/>
              <a:t>єдиному з Полтавського регіону </a:t>
            </a:r>
            <a:r>
              <a:rPr lang="uk-UA" dirty="0"/>
              <a:t>– увійти до списку </a:t>
            </a:r>
            <a:r>
              <a:rPr lang="uk-UA" dirty="0" smtClean="0"/>
              <a:t>ВНЗ </a:t>
            </a:r>
            <a:r>
              <a:rPr lang="uk-UA" dirty="0"/>
              <a:t>та наукових установ, що мають вчених з індексом Гірша рівним і більшим за 20</a:t>
            </a:r>
            <a:r>
              <a:rPr lang="uk-UA" dirty="0" smtClean="0"/>
              <a:t>.</a:t>
            </a:r>
          </a:p>
          <a:p>
            <a:pPr algn="just"/>
            <a:r>
              <a:rPr lang="uk-UA" b="1" dirty="0" smtClean="0"/>
              <a:t>Індекс </a:t>
            </a:r>
            <a:r>
              <a:rPr lang="uk-UA" b="1" dirty="0"/>
              <a:t>Гірша ≥</a:t>
            </a:r>
            <a:r>
              <a:rPr lang="uk-UA" b="1" i="1" dirty="0"/>
              <a:t> </a:t>
            </a:r>
            <a:r>
              <a:rPr lang="uk-UA" b="1" dirty="0"/>
              <a:t>20 </a:t>
            </a:r>
            <a:r>
              <a:rPr lang="uk-UA" b="1" dirty="0" smtClean="0"/>
              <a:t>серед українських вчених має </a:t>
            </a:r>
            <a:r>
              <a:rPr lang="uk-UA" b="1" dirty="0"/>
              <a:t>лише </a:t>
            </a:r>
            <a:r>
              <a:rPr lang="uk-UA" b="1" dirty="0" smtClean="0"/>
              <a:t>1% дослідників</a:t>
            </a:r>
            <a:r>
              <a:rPr lang="uk-UA" dirty="0" smtClean="0"/>
              <a:t>!</a:t>
            </a:r>
            <a:endParaRPr lang="ru-RU" dirty="0"/>
          </a:p>
          <a:p>
            <a:pPr algn="just"/>
            <a:endParaRPr lang="ru-RU" dirty="0"/>
          </a:p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7544" y="0"/>
            <a:ext cx="7620000" cy="652934"/>
          </a:xfrm>
        </p:spPr>
        <p:txBody>
          <a:bodyPr/>
          <a:lstStyle/>
          <a:p>
            <a:pPr algn="ctr"/>
            <a:r>
              <a:rPr lang="uk-UA" i="1" dirty="0" smtClean="0">
                <a:solidFill>
                  <a:schemeClr val="accent1">
                    <a:lumMod val="75000"/>
                  </a:schemeClr>
                </a:solidFill>
              </a:rPr>
              <a:t>Наукові здобутки</a:t>
            </a:r>
            <a:endParaRPr lang="ru-RU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936015"/>
            <a:ext cx="5732308" cy="379095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8D494-22F4-4B06-A81C-37DE35EA071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2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84386"/>
            <a:ext cx="8208912" cy="608310"/>
          </a:xfrm>
          <a:solidFill>
            <a:schemeClr val="accent5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 i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Scopus</a:t>
            </a:r>
            <a:endParaRPr lang="ru-RU" b="1" i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79512" y="764704"/>
            <a:ext cx="8136904" cy="6021288"/>
          </a:xfrm>
          <a:solidFill>
            <a:schemeClr val="bg1">
              <a:lumMod val="95000"/>
            </a:schemeClr>
          </a:solidFill>
        </p:spPr>
        <p:txBody>
          <a:bodyPr>
            <a:normAutofit fontScale="92500" lnSpcReduction="20000"/>
          </a:bodyPr>
          <a:lstStyle/>
          <a:p>
            <a:pPr marL="114300" indent="0" algn="ctr">
              <a:buNone/>
            </a:pPr>
            <a:r>
              <a:rPr lang="uk-UA" sz="2400" b="1" dirty="0" smtClean="0"/>
              <a:t>Вчені </a:t>
            </a:r>
            <a:r>
              <a:rPr lang="uk-UA" sz="2400" b="1" dirty="0"/>
              <a:t>кафедри</a:t>
            </a:r>
            <a:r>
              <a:rPr lang="uk-UA" sz="2400" dirty="0"/>
              <a:t> </a:t>
            </a:r>
            <a:r>
              <a:rPr lang="uk-UA" sz="2400" b="1" dirty="0" smtClean="0"/>
              <a:t>мають </a:t>
            </a:r>
            <a:r>
              <a:rPr lang="uk-UA" sz="2400" b="1" dirty="0"/>
              <a:t>такі науково-метричні </a:t>
            </a:r>
            <a:r>
              <a:rPr lang="uk-UA" sz="2400" b="1" dirty="0" smtClean="0"/>
              <a:t>показники</a:t>
            </a:r>
            <a:r>
              <a:rPr lang="uk-UA" sz="2400" dirty="0" smtClean="0"/>
              <a:t>:</a:t>
            </a:r>
            <a:endParaRPr lang="ru-RU" sz="2400" dirty="0"/>
          </a:p>
          <a:p>
            <a:pPr lvl="0" algn="just"/>
            <a:r>
              <a:rPr lang="uk-UA" sz="2400" dirty="0"/>
              <a:t>Ємець </a:t>
            </a:r>
            <a:r>
              <a:rPr lang="uk-UA" sz="2400" dirty="0" smtClean="0"/>
              <a:t>О.О</a:t>
            </a:r>
            <a:r>
              <a:rPr lang="uk-UA" sz="2400" dirty="0"/>
              <a:t>., </a:t>
            </a:r>
            <a:r>
              <a:rPr lang="uk-UA" sz="2400" dirty="0" smtClean="0"/>
              <a:t>завідувач, </a:t>
            </a:r>
            <a:r>
              <a:rPr lang="uk-UA" sz="2400" dirty="0" err="1"/>
              <a:t>д.ф.-м.н</a:t>
            </a:r>
            <a:r>
              <a:rPr lang="uk-UA" sz="2400" dirty="0"/>
              <a:t>., проф</a:t>
            </a:r>
            <a:r>
              <a:rPr lang="uk-UA" sz="2400" dirty="0" smtClean="0"/>
              <a:t>. – </a:t>
            </a:r>
            <a:r>
              <a:rPr lang="uk-UA" sz="2400" dirty="0"/>
              <a:t>60 статей, індекс Гірша – 5, загальна кількість цитувань – </a:t>
            </a:r>
            <a:r>
              <a:rPr lang="uk-UA" sz="2400" dirty="0" smtClean="0"/>
              <a:t>1</a:t>
            </a:r>
            <a:r>
              <a:rPr lang="en-US" sz="2400" dirty="0" smtClean="0"/>
              <a:t>22</a:t>
            </a:r>
            <a:r>
              <a:rPr lang="uk-UA" sz="2400" dirty="0" smtClean="0"/>
              <a:t>;</a:t>
            </a:r>
            <a:endParaRPr lang="ru-RU" sz="2400" dirty="0"/>
          </a:p>
          <a:p>
            <a:pPr lvl="0" algn="just"/>
            <a:r>
              <a:rPr lang="uk-UA" sz="2400" dirty="0"/>
              <a:t>Ємець Ол-ра О., </a:t>
            </a:r>
            <a:r>
              <a:rPr lang="uk-UA" sz="2400" dirty="0" smtClean="0"/>
              <a:t>доцент, </a:t>
            </a:r>
            <a:r>
              <a:rPr lang="uk-UA" sz="2400" dirty="0" err="1"/>
              <a:t>к.ф.-м.н</a:t>
            </a:r>
            <a:r>
              <a:rPr lang="uk-UA" sz="2400" dirty="0"/>
              <a:t>., доц</a:t>
            </a:r>
            <a:r>
              <a:rPr lang="uk-UA" sz="2400" dirty="0" smtClean="0"/>
              <a:t>. – </a:t>
            </a:r>
            <a:r>
              <a:rPr lang="uk-UA" sz="2400" dirty="0"/>
              <a:t>11 статей, індекс Гірша – 2;</a:t>
            </a:r>
            <a:endParaRPr lang="ru-RU" sz="2400" dirty="0"/>
          </a:p>
          <a:p>
            <a:pPr lvl="0" algn="just"/>
            <a:r>
              <a:rPr lang="uk-UA" sz="2400" dirty="0"/>
              <a:t>Ємець </a:t>
            </a:r>
            <a:r>
              <a:rPr lang="uk-UA" sz="2400" dirty="0" smtClean="0"/>
              <a:t>Є.М</a:t>
            </a:r>
            <a:r>
              <a:rPr lang="uk-UA" sz="2400" dirty="0"/>
              <a:t>., </a:t>
            </a:r>
            <a:r>
              <a:rPr lang="uk-UA" sz="2400" dirty="0" smtClean="0"/>
              <a:t>професор, </a:t>
            </a:r>
            <a:r>
              <a:rPr lang="uk-UA" sz="2400" dirty="0" err="1"/>
              <a:t>к.ф.-м.н</a:t>
            </a:r>
            <a:r>
              <a:rPr lang="uk-UA" sz="2400" dirty="0"/>
              <a:t>., проф</a:t>
            </a:r>
            <a:r>
              <a:rPr lang="uk-UA" sz="2400" dirty="0" smtClean="0"/>
              <a:t>. </a:t>
            </a:r>
            <a:r>
              <a:rPr lang="uk-UA" sz="2400" dirty="0"/>
              <a:t>– 7 статей, індекс Гірша – 2;</a:t>
            </a:r>
            <a:endParaRPr lang="ru-RU" sz="2400" dirty="0"/>
          </a:p>
          <a:p>
            <a:pPr lvl="0" algn="just"/>
            <a:r>
              <a:rPr lang="uk-UA" sz="2400" dirty="0"/>
              <a:t>Черненко </a:t>
            </a:r>
            <a:r>
              <a:rPr lang="uk-UA" sz="2400" dirty="0" smtClean="0"/>
              <a:t>О.О</a:t>
            </a:r>
            <a:r>
              <a:rPr lang="uk-UA" sz="2400" dirty="0"/>
              <a:t>., </a:t>
            </a:r>
            <a:r>
              <a:rPr lang="uk-UA" sz="2400" dirty="0" smtClean="0"/>
              <a:t>доцент, </a:t>
            </a:r>
            <a:r>
              <a:rPr lang="uk-UA" sz="2400" dirty="0" err="1"/>
              <a:t>к.ф.-м.н</a:t>
            </a:r>
            <a:r>
              <a:rPr lang="uk-UA" sz="2400" dirty="0"/>
              <a:t>., доц</a:t>
            </a:r>
            <a:r>
              <a:rPr lang="uk-UA" sz="2400" dirty="0" smtClean="0"/>
              <a:t>. – </a:t>
            </a:r>
            <a:r>
              <a:rPr lang="uk-UA" sz="2400" dirty="0"/>
              <a:t>6 статей, індекс Гірша – 2;</a:t>
            </a:r>
            <a:endParaRPr lang="ru-RU" sz="2400" dirty="0"/>
          </a:p>
          <a:p>
            <a:pPr lvl="0" algn="just"/>
            <a:r>
              <a:rPr lang="uk-UA" sz="2400" dirty="0"/>
              <a:t>Парфьонова </a:t>
            </a:r>
            <a:r>
              <a:rPr lang="uk-UA" sz="2400" dirty="0" smtClean="0"/>
              <a:t>Т.О</a:t>
            </a:r>
            <a:r>
              <a:rPr lang="uk-UA" sz="2400" dirty="0"/>
              <a:t>., </a:t>
            </a:r>
            <a:r>
              <a:rPr lang="uk-UA" sz="2400" dirty="0" smtClean="0"/>
              <a:t>доцент, </a:t>
            </a:r>
            <a:r>
              <a:rPr lang="uk-UA" sz="2400" dirty="0" err="1"/>
              <a:t>к.ф.-м.н</a:t>
            </a:r>
            <a:r>
              <a:rPr lang="uk-UA" sz="2400" dirty="0"/>
              <a:t>., доц</a:t>
            </a:r>
            <a:r>
              <a:rPr lang="uk-UA" sz="2400" dirty="0" smtClean="0"/>
              <a:t>. – </a:t>
            </a:r>
            <a:r>
              <a:rPr lang="uk-UA" sz="2400" dirty="0"/>
              <a:t>4 статті, індекс Гірша – 2;</a:t>
            </a:r>
            <a:endParaRPr lang="ru-RU" sz="2400" dirty="0"/>
          </a:p>
          <a:p>
            <a:pPr lvl="0" algn="just"/>
            <a:r>
              <a:rPr lang="uk-UA" sz="2400" dirty="0" err="1"/>
              <a:t>Чілікіна</a:t>
            </a:r>
            <a:r>
              <a:rPr lang="uk-UA" sz="2400" dirty="0"/>
              <a:t> </a:t>
            </a:r>
            <a:r>
              <a:rPr lang="uk-UA" sz="2400" dirty="0" smtClean="0"/>
              <a:t>Т.В</a:t>
            </a:r>
            <a:r>
              <a:rPr lang="uk-UA" sz="2400" dirty="0"/>
              <a:t>., </a:t>
            </a:r>
            <a:r>
              <a:rPr lang="uk-UA" sz="2400" dirty="0" smtClean="0"/>
              <a:t>доцент, </a:t>
            </a:r>
            <a:r>
              <a:rPr lang="uk-UA" sz="2400" dirty="0" err="1"/>
              <a:t>к.ф.-м.н</a:t>
            </a:r>
            <a:r>
              <a:rPr lang="uk-UA" sz="2400" dirty="0"/>
              <a:t>., доц</a:t>
            </a:r>
            <a:r>
              <a:rPr lang="uk-UA" sz="2400" dirty="0" smtClean="0"/>
              <a:t>. – </a:t>
            </a:r>
            <a:r>
              <a:rPr lang="uk-UA" sz="2400" dirty="0"/>
              <a:t>3 статті, індекс Гірша – 1;</a:t>
            </a:r>
            <a:endParaRPr lang="ru-RU" sz="2400" dirty="0"/>
          </a:p>
          <a:p>
            <a:pPr lvl="0" algn="just"/>
            <a:r>
              <a:rPr lang="uk-UA" sz="2400" dirty="0"/>
              <a:t>Олексійчук </a:t>
            </a:r>
            <a:r>
              <a:rPr lang="uk-UA" sz="2400" dirty="0" smtClean="0"/>
              <a:t>Ю.Ф</a:t>
            </a:r>
            <a:r>
              <a:rPr lang="uk-UA" sz="2400" dirty="0"/>
              <a:t>., </a:t>
            </a:r>
            <a:r>
              <a:rPr lang="uk-UA" sz="2400" dirty="0" smtClean="0"/>
              <a:t>доцент, </a:t>
            </a:r>
            <a:r>
              <a:rPr lang="uk-UA" sz="2400" dirty="0" err="1"/>
              <a:t>к.ф.-м.н</a:t>
            </a:r>
            <a:r>
              <a:rPr lang="uk-UA" sz="2400" dirty="0"/>
              <a:t>. – 1 стаття, індекс Гірша – 1;</a:t>
            </a:r>
            <a:endParaRPr lang="ru-RU" sz="2400" dirty="0"/>
          </a:p>
          <a:p>
            <a:pPr lvl="0" algn="just"/>
            <a:r>
              <a:rPr lang="uk-UA" sz="2400" dirty="0" err="1"/>
              <a:t>Поляков</a:t>
            </a:r>
            <a:r>
              <a:rPr lang="uk-UA" sz="2400" dirty="0"/>
              <a:t> </a:t>
            </a:r>
            <a:r>
              <a:rPr lang="uk-UA" sz="2400" dirty="0" smtClean="0"/>
              <a:t>І.М</a:t>
            </a:r>
            <a:r>
              <a:rPr lang="uk-UA" sz="2400" dirty="0"/>
              <a:t>., </a:t>
            </a:r>
            <a:r>
              <a:rPr lang="uk-UA" sz="2400" dirty="0" smtClean="0"/>
              <a:t>аспірант – </a:t>
            </a:r>
            <a:r>
              <a:rPr lang="uk-UA" sz="2400" dirty="0"/>
              <a:t>2 статті</a:t>
            </a:r>
            <a:r>
              <a:rPr lang="uk-UA" sz="2400" dirty="0" smtClean="0"/>
              <a:t>.</a:t>
            </a:r>
          </a:p>
          <a:p>
            <a:pPr lvl="0" algn="just"/>
            <a:endParaRPr lang="ru-RU" sz="2400" dirty="0"/>
          </a:p>
          <a:p>
            <a:pPr marL="114300" indent="0" algn="just">
              <a:buNone/>
            </a:pPr>
            <a:r>
              <a:rPr lang="uk-UA" sz="2400" b="1" dirty="0" smtClean="0"/>
              <a:t>    Усього </a:t>
            </a:r>
            <a:r>
              <a:rPr lang="uk-UA" sz="2400" b="1" dirty="0"/>
              <a:t>– 94 статті, </a:t>
            </a:r>
            <a:r>
              <a:rPr lang="uk-UA" sz="2400" dirty="0"/>
              <a:t>що написані дослідниками кафедри </a:t>
            </a:r>
            <a:r>
              <a:rPr lang="uk-UA" sz="2400" dirty="0" smtClean="0"/>
              <a:t>ММСІ, </a:t>
            </a:r>
            <a:r>
              <a:rPr lang="uk-UA" sz="2400" dirty="0"/>
              <a:t>проіндексовано в Scopus. </a:t>
            </a:r>
            <a:endParaRPr lang="uk-UA" sz="2400" dirty="0" smtClean="0"/>
          </a:p>
          <a:p>
            <a:pPr marL="114300" indent="0" algn="just">
              <a:buNone/>
            </a:pPr>
            <a:r>
              <a:rPr lang="uk-UA" sz="2400" b="1" dirty="0"/>
              <a:t> </a:t>
            </a:r>
            <a:r>
              <a:rPr lang="uk-UA" sz="2400" b="1" dirty="0" smtClean="0"/>
              <a:t>    </a:t>
            </a:r>
            <a:r>
              <a:rPr lang="uk-UA" sz="2400" b="1" dirty="0" smtClean="0">
                <a:solidFill>
                  <a:schemeClr val="accent2"/>
                </a:solidFill>
              </a:rPr>
              <a:t>Це </a:t>
            </a:r>
            <a:r>
              <a:rPr lang="uk-UA" sz="2400" b="1" dirty="0">
                <a:solidFill>
                  <a:schemeClr val="accent2"/>
                </a:solidFill>
              </a:rPr>
              <a:t>найбільший показник наукових колективів </a:t>
            </a:r>
            <a:r>
              <a:rPr lang="uk-UA" sz="2400" b="1" dirty="0" smtClean="0">
                <a:solidFill>
                  <a:schemeClr val="accent2"/>
                </a:solidFill>
              </a:rPr>
              <a:t>у </a:t>
            </a:r>
            <a:r>
              <a:rPr lang="uk-UA" sz="2400" b="1" dirty="0">
                <a:solidFill>
                  <a:schemeClr val="accent2"/>
                </a:solidFill>
              </a:rPr>
              <a:t>Полтавському </a:t>
            </a:r>
            <a:r>
              <a:rPr lang="uk-UA" sz="2400" b="1" dirty="0" smtClean="0">
                <a:solidFill>
                  <a:schemeClr val="accent2"/>
                </a:solidFill>
              </a:rPr>
              <a:t> регіоні!</a:t>
            </a:r>
            <a:endParaRPr lang="ru-RU" sz="2400" dirty="0">
              <a:solidFill>
                <a:schemeClr val="accent2"/>
              </a:solidFill>
            </a:endParaRPr>
          </a:p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8D494-22F4-4B06-A81C-37DE35EA071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93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136904" cy="724942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uk-UA" b="1" i="1" dirty="0" smtClean="0"/>
              <a:t>Конференції та семінари</a:t>
            </a:r>
            <a:endParaRPr lang="ru-RU" b="1" i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79512" y="908720"/>
            <a:ext cx="8136904" cy="266429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marL="114300" indent="0" algn="just">
              <a:buNone/>
            </a:pPr>
            <a:r>
              <a:rPr lang="uk-UA" dirty="0" smtClean="0"/>
              <a:t>    За </a:t>
            </a:r>
            <a:r>
              <a:rPr lang="uk-UA" dirty="0"/>
              <a:t>період з 2010 р. кафедра </a:t>
            </a:r>
            <a:r>
              <a:rPr lang="uk-UA" dirty="0" smtClean="0"/>
              <a:t>провела:</a:t>
            </a:r>
          </a:p>
          <a:p>
            <a:pPr algn="just"/>
            <a:r>
              <a:rPr lang="uk-UA" dirty="0" smtClean="0"/>
              <a:t> вісім щорічних </a:t>
            </a:r>
            <a:r>
              <a:rPr lang="uk-UA" dirty="0"/>
              <a:t>науково-практичних конференцій </a:t>
            </a:r>
            <a:r>
              <a:rPr lang="uk-UA" b="1" dirty="0"/>
              <a:t>«Інформатика та системні науки (ІСН</a:t>
            </a:r>
            <a:r>
              <a:rPr lang="uk-UA" b="1" dirty="0" smtClean="0"/>
              <a:t>)»</a:t>
            </a:r>
            <a:r>
              <a:rPr lang="uk-UA" dirty="0" smtClean="0"/>
              <a:t>;</a:t>
            </a:r>
          </a:p>
          <a:p>
            <a:pPr algn="just"/>
            <a:r>
              <a:rPr lang="uk-UA" dirty="0" smtClean="0"/>
              <a:t>три наукових </a:t>
            </a:r>
            <a:r>
              <a:rPr lang="uk-UA" dirty="0"/>
              <a:t>семінари «</a:t>
            </a:r>
            <a:r>
              <a:rPr lang="uk-UA" b="1" dirty="0"/>
              <a:t>Комбінаторна оптимізації та нечіткі множини (КОНЕМ</a:t>
            </a:r>
            <a:r>
              <a:rPr lang="uk-UA" b="1" dirty="0" smtClean="0"/>
              <a:t>)»</a:t>
            </a:r>
            <a:r>
              <a:rPr lang="uk-UA" dirty="0" smtClean="0"/>
              <a:t>;</a:t>
            </a:r>
          </a:p>
          <a:p>
            <a:pPr algn="just"/>
            <a:r>
              <a:rPr lang="uk-UA" dirty="0" smtClean="0"/>
              <a:t>три </a:t>
            </a:r>
            <a:r>
              <a:rPr lang="uk-UA" dirty="0"/>
              <a:t>наукових семінари </a:t>
            </a:r>
            <a:r>
              <a:rPr lang="uk-UA" b="1" dirty="0" smtClean="0"/>
              <a:t>«Комбінаторні науки та </a:t>
            </a:r>
            <a:r>
              <a:rPr lang="uk-UA" b="1" dirty="0"/>
              <a:t>прикладна математика</a:t>
            </a:r>
            <a:r>
              <a:rPr lang="uk-UA" b="1" dirty="0" smtClean="0"/>
              <a:t> </a:t>
            </a:r>
            <a:r>
              <a:rPr lang="uk-UA" b="1" dirty="0"/>
              <a:t>(</a:t>
            </a:r>
            <a:r>
              <a:rPr lang="uk-UA" b="1" dirty="0" err="1" smtClean="0"/>
              <a:t>КНіПМ</a:t>
            </a:r>
            <a:r>
              <a:rPr lang="uk-UA" b="1" dirty="0" smtClean="0"/>
              <a:t>)»</a:t>
            </a:r>
            <a:r>
              <a:rPr lang="uk-UA" dirty="0" smtClean="0"/>
              <a:t>.</a:t>
            </a:r>
            <a:endParaRPr lang="ru-RU" dirty="0"/>
          </a:p>
          <a:p>
            <a:pPr algn="just"/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717031"/>
            <a:ext cx="4142631" cy="3010927"/>
          </a:xfrm>
          <a:prstGeom prst="rect">
            <a:avLst/>
          </a:prstGeom>
        </p:spPr>
      </p:pic>
      <p:pic>
        <p:nvPicPr>
          <p:cNvPr id="1026" name="Picture 2" descr="IMG_765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89040"/>
            <a:ext cx="4320480" cy="287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024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уміжність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уміжність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775</TotalTime>
  <Words>2993</Words>
  <Application>Microsoft Office PowerPoint</Application>
  <PresentationFormat>Экран (4:3)</PresentationFormat>
  <Paragraphs>339</Paragraphs>
  <Slides>50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Суміжність</vt:lpstr>
      <vt:lpstr>Кафедра математичного моделювання та соціальної інформатики:  15 років</vt:lpstr>
      <vt:lpstr>Презентация PowerPoint</vt:lpstr>
      <vt:lpstr>Наукова школа «Комбінаторна оптимізація та інформаційні технології»</vt:lpstr>
      <vt:lpstr>Наукова  школа Ємця О.О.</vt:lpstr>
      <vt:lpstr>Наукова школа Ємець Є.М.</vt:lpstr>
      <vt:lpstr>Наукові здобутки</vt:lpstr>
      <vt:lpstr>Наукові здобутки</vt:lpstr>
      <vt:lpstr>Scopus</vt:lpstr>
      <vt:lpstr>Конференції та семінари</vt:lpstr>
      <vt:lpstr>ІСН</vt:lpstr>
      <vt:lpstr>КОНЕМ</vt:lpstr>
      <vt:lpstr>КНіПМ</vt:lpstr>
      <vt:lpstr>Покращення матеріальної  бази</vt:lpstr>
      <vt:lpstr>Покращення матеріальної  бази</vt:lpstr>
      <vt:lpstr>Покращення матеріальної  бази</vt:lpstr>
      <vt:lpstr>Проведення учнівських олімпіад</vt:lpstr>
      <vt:lpstr>Чемпіонат «Сучасна інформатика – успішне майбутнє»</vt:lpstr>
      <vt:lpstr>Атестація наукових кадрів</vt:lpstr>
      <vt:lpstr>Атестація наукових кадрів</vt:lpstr>
      <vt:lpstr>Участь в конференціях</vt:lpstr>
      <vt:lpstr>Участь в конференціях</vt:lpstr>
      <vt:lpstr>Досягнення</vt:lpstr>
      <vt:lpstr>Майбутні ІТ-ішники</vt:lpstr>
      <vt:lpstr>Іноземні  студенти</vt:lpstr>
      <vt:lpstr>Іноземні  студенти</vt:lpstr>
      <vt:lpstr>Іноземні  студенти</vt:lpstr>
      <vt:lpstr>Заочна  форма  навчання</vt:lpstr>
      <vt:lpstr>Дистанційна  освіта</vt:lpstr>
      <vt:lpstr>Друга  вища  освіта</vt:lpstr>
      <vt:lpstr>Спорт</vt:lpstr>
      <vt:lpstr>Олімпіади</vt:lpstr>
      <vt:lpstr>Військова освіта</vt:lpstr>
      <vt:lpstr>Обмін студентів</vt:lpstr>
      <vt:lpstr>Закордонні стажування</vt:lpstr>
      <vt:lpstr>Співпраця ІТ-студентів із замовниками </vt:lpstr>
      <vt:lpstr>Презентация PowerPoint</vt:lpstr>
      <vt:lpstr>Тренажери</vt:lpstr>
      <vt:lpstr>Дистанційні курси</vt:lpstr>
      <vt:lpstr>Зв'язки та співробітництво</vt:lpstr>
      <vt:lpstr>Зв'язки та співробітництво</vt:lpstr>
      <vt:lpstr>Зв'язки та співробітництво</vt:lpstr>
      <vt:lpstr>Зв'язки та співробітництво</vt:lpstr>
      <vt:lpstr>Випускники</vt:lpstr>
      <vt:lpstr>Випускники</vt:lpstr>
      <vt:lpstr>Випускники</vt:lpstr>
      <vt:lpstr>Випускники</vt:lpstr>
      <vt:lpstr>Випускники</vt:lpstr>
      <vt:lpstr>Презентация PowerPoint</vt:lpstr>
      <vt:lpstr>Презентация PowerPoint</vt:lpstr>
      <vt:lpstr>Випускники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test</dc:creator>
  <cp:lastModifiedBy>Home</cp:lastModifiedBy>
  <cp:revision>110</cp:revision>
  <dcterms:created xsi:type="dcterms:W3CDTF">2019-04-05T05:26:27Z</dcterms:created>
  <dcterms:modified xsi:type="dcterms:W3CDTF">2019-04-30T12:17:53Z</dcterms:modified>
</cp:coreProperties>
</file>